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SemiBold"/>
      <p:regular r:id="rId30"/>
      <p:bold r:id="rId31"/>
      <p:italic r:id="rId32"/>
      <p:boldItalic r:id="rId33"/>
    </p:embeddedFont>
    <p:embeddedFont>
      <p:font typeface="Montserrat"/>
      <p:regular r:id="rId34"/>
      <p:bold r:id="rId35"/>
      <p:italic r:id="rId36"/>
      <p:boldItalic r:id="rId37"/>
    </p:embeddedFont>
    <p:embeddedFont>
      <p:font typeface="Frank Ruhl Libre"/>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fntdata"/><Relationship Id="rId30" Type="http://schemas.openxmlformats.org/officeDocument/2006/relationships/font" Target="fonts/MontserratSemiBold-regular.fntdata"/><Relationship Id="rId11" Type="http://schemas.openxmlformats.org/officeDocument/2006/relationships/slide" Target="slides/slide6.xml"/><Relationship Id="rId33" Type="http://schemas.openxmlformats.org/officeDocument/2006/relationships/font" Target="fonts/MontserratSemiBold-boldItalic.fntdata"/><Relationship Id="rId10" Type="http://schemas.openxmlformats.org/officeDocument/2006/relationships/slide" Target="slides/slide5.xml"/><Relationship Id="rId32" Type="http://schemas.openxmlformats.org/officeDocument/2006/relationships/font" Target="fonts/MontserratSemiBold-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FrankRuhlLibre-bold.fntdata"/><Relationship Id="rId16" Type="http://schemas.openxmlformats.org/officeDocument/2006/relationships/slide" Target="slides/slide11.xml"/><Relationship Id="rId38" Type="http://schemas.openxmlformats.org/officeDocument/2006/relationships/font" Target="fonts/FrankRuhlLibr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o.certisoncology.com/certisai-predictive-oncology-intelligence?utm_term=artificial%20intelligence%20in%20radiation%20oncology&amp;utm_campaign=AI+-+Predictive&amp;utm_source=adwords&amp;utm_medium=ppc&amp;hsa_acc=2025132084&amp;hsa_cam=21838013425&amp;hsa_grp=170663399033&amp;hsa_ad=718166474624&amp;hsa_src=g&amp;hsa_tgt=kwd-1141680950599&amp;hsa_kw=artificial%20intelligence%20in%20radiation%20oncology&amp;hsa_mt=b&amp;hsa_net=adwords&amp;hsa_ver=3&amp;gad_source=1&amp;gbraid=0AAAAACTESrnVsCnOmCgjxPrY_AN4mNvP6&amp;gclid=Cj0KCQiA88a5BhDPARIsAFj595h1VPwjJrkEFLR6yH4syBEQH1R7HkBFaSV2MTCdcmlyUQjlhEON3bsaAv4mEALw_wcB" TargetMode="External"/><Relationship Id="rId3" Type="http://schemas.openxmlformats.org/officeDocument/2006/relationships/hyperlink" Target="https://www.biopharmatrend.com/post/698-how-artificial-intelligence-is-reshaping-the-landscape-of-personalized-cancer-treatment/#:~:text=Evaxion%20Biotech%20(NASDAQ%3A%20EVAX),bacterial%20diseases%2C%20and%20viral%20infection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springer.com/chapter/10.1007/978-981-99-0377-1_10" TargetMode="External"/><Relationship Id="rId3" Type="http://schemas.openxmlformats.org/officeDocument/2006/relationships/hyperlink" Target="https://link.springer.com/article/10.1007/s10844-020-00633-6?fromPaywallRec=fals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3e6076bf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3e6076bf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d579ff5449_4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d579ff5449_4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579ff5449_4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d579ff5449_4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3e6076bf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13e6076bf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3e6076b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3e6076b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579ff544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d579ff544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Confidentiality Risks: As health apps collect sensitive information about users, there is always the potential risk of data breaches or improper handling of patient data. Users may feel hesitant to fully disclose personal information about their health if privacy protections are not transparent or robust​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579ff5449_4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d579ff5449_4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Confidentiality Risks: As health apps collect sensitive information about users, there is always the potential risk of data breaches or improper handling of patient data. Users may feel hesitant to fully disclose personal information about their health if privacy protections are not transparent or robust​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579ff5449_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579ff5449_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25000"/>
              </a:lnSpc>
              <a:spcBef>
                <a:spcPts val="0"/>
              </a:spcBef>
              <a:spcAft>
                <a:spcPts val="0"/>
              </a:spcAft>
              <a:buClr>
                <a:srgbClr val="57068C"/>
              </a:buClr>
              <a:buSzPts val="1800"/>
              <a:buFont typeface="Montserrat"/>
              <a:buChar char="-"/>
            </a:pPr>
            <a:r>
              <a:rPr lang="en" u="sng">
                <a:solidFill>
                  <a:srgbClr val="57068C"/>
                </a:solidFill>
                <a:hlinkClick r:id="rId2">
                  <a:extLst>
                    <a:ext uri="{A12FA001-AC4F-418D-AE19-62706E023703}">
                      <ahyp:hlinkClr val="tx"/>
                    </a:ext>
                  </a:extLst>
                </a:hlinkClick>
              </a:rPr>
              <a:t>https://info.certisoncology.com/certisai-predictive-oncology-intelligence?utm_term=artificial%20intelligence%20in%20radiation%20oncology&amp;utm_campaign=AI+-+Predictive&amp;utm_source=adwords&amp;utm_medium=ppc&amp;hsa_acc=2025132084&amp;hsa_cam=21838013425&amp;hsa_grp=170663399033&amp;hsa_ad=718166474624&amp;hsa_src=g&amp;hsa_tgt=kwd-1141680950599&amp;hsa_kw=artificial%20intelligence%20in%20radiation%20oncology&amp;hsa_mt=b&amp;hsa_net=adwords&amp;hsa_ver=3&amp;gad_source=1&amp;gbraid=0AAAAACTESrnVsCnOmCgjxPrY_AN4mNvP6&amp;gclid=Cj0KCQiA88a5BhDPARIsAFj595h1VPwjJrkEFLR6yH4syBEQH1R7HkBFaSV2MTCdcmlyUQjlhEON3bsaAv4mEALw_wcB</a:t>
            </a:r>
            <a:endParaRPr sz="1800">
              <a:solidFill>
                <a:srgbClr val="333333"/>
              </a:solidFill>
              <a:latin typeface="Montserrat"/>
              <a:ea typeface="Montserrat"/>
              <a:cs typeface="Montserrat"/>
              <a:sym typeface="Montserrat"/>
            </a:endParaRPr>
          </a:p>
          <a:p>
            <a:pPr indent="-342900" lvl="0" marL="457200" rtl="0" algn="l">
              <a:spcBef>
                <a:spcPts val="0"/>
              </a:spcBef>
              <a:spcAft>
                <a:spcPts val="0"/>
              </a:spcAft>
              <a:buClr>
                <a:srgbClr val="57068C"/>
              </a:buClr>
              <a:buSzPts val="1800"/>
              <a:buFont typeface="Montserrat"/>
              <a:buChar char="-"/>
            </a:pPr>
            <a:r>
              <a:rPr lang="en" u="sng">
                <a:solidFill>
                  <a:schemeClr val="hlink"/>
                </a:solidFill>
                <a:hlinkClick r:id="rId3"/>
              </a:rPr>
              <a:t>https://www.biopharmatrend.com/post/698-how-artificial-intelligence-is-reshaping-the-landscape-of-personalized-cancer-treatment/#:~:text=Evaxion%20Biotech%20(NASDAQ%3A%20EVAX),bacterial%20diseases%2C%20and%20viral%20infections.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579ff544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d579ff544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579ff5449_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579ff5449_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579ff544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d579ff544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579ff5449_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d579ff5449_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d579ff5449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d579ff5449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579ff5449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579ff5449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d579ff5449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d579ff5449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d579ff544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d579ff544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579ff544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579ff544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579ff5449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579ff5449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2"/>
              </a:rPr>
              <a:t>https://link.springer.com/chapter/10.1007/978-981-99-0377-1_10</a:t>
            </a:r>
            <a:endParaRPr sz="1000"/>
          </a:p>
          <a:p>
            <a:pPr indent="0" lvl="0" marL="0" rtl="0" algn="l">
              <a:spcBef>
                <a:spcPts val="0"/>
              </a:spcBef>
              <a:spcAft>
                <a:spcPts val="0"/>
              </a:spcAft>
              <a:buNone/>
            </a:pPr>
            <a:r>
              <a:rPr lang="en" sz="1000" u="sng">
                <a:solidFill>
                  <a:schemeClr val="hlink"/>
                </a:solidFill>
                <a:hlinkClick r:id="rId3"/>
              </a:rPr>
              <a:t>https://link.springer.com/article/10.1007/s10844-020-00633-6?fromPaywallRec=false</a:t>
            </a:r>
            <a:endParaRPr sz="1000"/>
          </a:p>
          <a:p>
            <a:pPr indent="0" lvl="0" marL="0" rtl="0" algn="l">
              <a:spcBef>
                <a:spcPts val="0"/>
              </a:spcBef>
              <a:spcAft>
                <a:spcPts val="0"/>
              </a:spcAft>
              <a:buNone/>
            </a:pPr>
            <a:r>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d579ff5449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d579ff5449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579ff54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579ff54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d579ff5449_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d579ff5449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579ff5449_4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d579ff5449_4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3e6076b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13e6076b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20337"/>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1" name="Google Shape;11;p2"/>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None/>
              <a:defRPr sz="7200">
                <a:solidFill>
                  <a:schemeClr val="accent2"/>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p:txBody>
      </p:sp>
      <p:sp>
        <p:nvSpPr>
          <p:cNvPr id="12" name="Google Shape;12;p2"/>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1pPr>
            <a:lvl2pPr indent="-292100" lvl="1" marL="914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2pPr>
            <a:lvl3pPr indent="-292100" lvl="2" marL="1371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3pPr>
            <a:lvl4pPr indent="-292100" lvl="3" marL="1828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4pPr>
            <a:lvl5pPr indent="-292100" lvl="4" marL="22860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5pPr>
            <a:lvl6pPr indent="-292100" lvl="5" marL="2743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6pPr>
            <a:lvl7pPr indent="-292100" lvl="6" marL="3200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7pPr>
            <a:lvl8pPr indent="-292100" lvl="7" marL="3657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8pPr>
            <a:lvl9pPr indent="-292100" lvl="8" marL="4114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9pPr>
          </a:lstStyle>
          <a:p/>
        </p:txBody>
      </p:sp>
      <p:sp>
        <p:nvSpPr>
          <p:cNvPr id="13" name="Google Shape;13;p2"/>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500">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pic>
        <p:nvPicPr>
          <p:cNvPr descr=" " id="63" name="Google Shape;63;p11"/>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4" name="Google Shape;64;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65" name="Google Shape;65;p11"/>
          <p:cNvSpPr txBox="1"/>
          <p:nvPr>
            <p:ph type="title"/>
          </p:nvPr>
        </p:nvSpPr>
        <p:spPr>
          <a:xfrm>
            <a:off x="311700" y="3619355"/>
            <a:ext cx="45117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800"/>
              <a:buFont typeface="Montserrat"/>
              <a:buNone/>
              <a:defRPr b="0" sz="18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pic>
        <p:nvPicPr>
          <p:cNvPr id="66" name="Google Shape;66;p11"/>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pic>
        <p:nvPicPr>
          <p:cNvPr id="68" name="Google Shape;68;p12"/>
          <p:cNvPicPr preferRelativeResize="0"/>
          <p:nvPr/>
        </p:nvPicPr>
        <p:blipFill rotWithShape="1">
          <a:blip r:embed="rId2">
            <a:alphaModFix/>
          </a:blip>
          <a:srcRect b="0" l="0" r="0" t="0"/>
          <a:stretch/>
        </p:blipFill>
        <p:spPr>
          <a:xfrm>
            <a:off x="3965" y="0"/>
            <a:ext cx="9136072" cy="5143501"/>
          </a:xfrm>
          <a:prstGeom prst="rect">
            <a:avLst/>
          </a:prstGeom>
          <a:noFill/>
          <a:ln>
            <a:noFill/>
          </a:ln>
        </p:spPr>
      </p:pic>
      <p:sp>
        <p:nvSpPr>
          <p:cNvPr id="69" name="Google Shape;69;p12"/>
          <p:cNvSpPr txBox="1"/>
          <p:nvPr>
            <p:ph hasCustomPrompt="1" type="title"/>
          </p:nvPr>
        </p:nvSpPr>
        <p:spPr>
          <a:xfrm>
            <a:off x="311700" y="606575"/>
            <a:ext cx="8520600" cy="16710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3000"/>
              <a:buNone/>
              <a:defRPr sz="13000">
                <a:solidFill>
                  <a:srgbClr val="57068C"/>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2"/>
          <p:cNvSpPr txBox="1"/>
          <p:nvPr>
            <p:ph idx="1" type="body"/>
          </p:nvPr>
        </p:nvSpPr>
        <p:spPr>
          <a:xfrm>
            <a:off x="3007950" y="3094875"/>
            <a:ext cx="3128100" cy="1186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pic>
        <p:nvPicPr>
          <p:cNvPr descr=" " id="71" name="Google Shape;71;p12"/>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2" name="Google Shape;72;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73" name="Google Shape;73;p12"/>
          <p:cNvSpPr txBox="1"/>
          <p:nvPr>
            <p:ph idx="2" type="subTitle"/>
          </p:nvPr>
        </p:nvSpPr>
        <p:spPr>
          <a:xfrm>
            <a:off x="1429500" y="2353776"/>
            <a:ext cx="6285000" cy="463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sz="2800">
                <a:solidFill>
                  <a:schemeClr val="accent1"/>
                </a:solidFill>
                <a:latin typeface="Frank Ruhl Libre"/>
                <a:ea typeface="Frank Ruhl Libre"/>
                <a:cs typeface="Frank Ruhl Libre"/>
                <a:sym typeface="Frank Ruhl Libr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CUSTOM">
    <p:spTree>
      <p:nvGrpSpPr>
        <p:cNvPr id="74" name="Shape 74"/>
        <p:cNvGrpSpPr/>
        <p:nvPr/>
      </p:nvGrpSpPr>
      <p:grpSpPr>
        <a:xfrm>
          <a:off x="0" y="0"/>
          <a:ext cx="0" cy="0"/>
          <a:chOff x="0" y="0"/>
          <a:chExt cx="0" cy="0"/>
        </a:xfrm>
      </p:grpSpPr>
      <p:pic>
        <p:nvPicPr>
          <p:cNvPr id="75" name="Google Shape;75;p13"/>
          <p:cNvPicPr preferRelativeResize="0"/>
          <p:nvPr/>
        </p:nvPicPr>
        <p:blipFill>
          <a:blip r:embed="rId2">
            <a:alphaModFix/>
          </a:blip>
          <a:stretch>
            <a:fillRect/>
          </a:stretch>
        </p:blipFill>
        <p:spPr>
          <a:xfrm>
            <a:off x="0" y="0"/>
            <a:ext cx="9143997" cy="5143510"/>
          </a:xfrm>
          <a:prstGeom prst="rect">
            <a:avLst/>
          </a:prstGeom>
          <a:noFill/>
          <a:ln>
            <a:noFill/>
          </a:ln>
        </p:spPr>
      </p:pic>
      <p:pic>
        <p:nvPicPr>
          <p:cNvPr descr=" " id="76" name="Google Shape;76;p13"/>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7" name="Google Shape;77;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78" name="Google Shape;78;p13"/>
          <p:cNvSpPr txBox="1"/>
          <p:nvPr>
            <p:ph type="title"/>
          </p:nvPr>
        </p:nvSpPr>
        <p:spPr>
          <a:xfrm>
            <a:off x="4969800" y="1412750"/>
            <a:ext cx="3766800" cy="1374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57068C"/>
              </a:buClr>
              <a:buSzPts val="3600"/>
              <a:buNone/>
              <a:defRPr>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3"/>
          <p:cNvSpPr txBox="1"/>
          <p:nvPr>
            <p:ph idx="1" type="body"/>
          </p:nvPr>
        </p:nvSpPr>
        <p:spPr>
          <a:xfrm>
            <a:off x="4969675" y="2901150"/>
            <a:ext cx="3766800" cy="1374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800"/>
              </a:spcBef>
              <a:spcAft>
                <a:spcPts val="0"/>
              </a:spcAft>
              <a:buSzPts val="1100"/>
              <a:buChar char="○"/>
              <a:defRPr sz="1100"/>
            </a:lvl2pPr>
            <a:lvl3pPr indent="-298450" lvl="2" marL="1371600" rtl="0">
              <a:lnSpc>
                <a:spcPct val="125000"/>
              </a:lnSpc>
              <a:spcBef>
                <a:spcPts val="800"/>
              </a:spcBef>
              <a:spcAft>
                <a:spcPts val="0"/>
              </a:spcAft>
              <a:buSzPts val="1100"/>
              <a:buChar char="■"/>
              <a:defRPr sz="1100"/>
            </a:lvl3pPr>
            <a:lvl4pPr indent="-298450" lvl="3" marL="1828800" rtl="0">
              <a:lnSpc>
                <a:spcPct val="125000"/>
              </a:lnSpc>
              <a:spcBef>
                <a:spcPts val="800"/>
              </a:spcBef>
              <a:spcAft>
                <a:spcPts val="0"/>
              </a:spcAft>
              <a:buSzPts val="1100"/>
              <a:buChar char="●"/>
              <a:defRPr sz="1100"/>
            </a:lvl4pPr>
            <a:lvl5pPr indent="-298450" lvl="4" marL="2286000" rtl="0">
              <a:lnSpc>
                <a:spcPct val="125000"/>
              </a:lnSpc>
              <a:spcBef>
                <a:spcPts val="800"/>
              </a:spcBef>
              <a:spcAft>
                <a:spcPts val="0"/>
              </a:spcAft>
              <a:buSzPts val="1100"/>
              <a:buChar char="○"/>
              <a:defRPr sz="1100"/>
            </a:lvl5pPr>
            <a:lvl6pPr indent="-298450" lvl="5" marL="2743200" rtl="0">
              <a:lnSpc>
                <a:spcPct val="125000"/>
              </a:lnSpc>
              <a:spcBef>
                <a:spcPts val="800"/>
              </a:spcBef>
              <a:spcAft>
                <a:spcPts val="0"/>
              </a:spcAft>
              <a:buSzPts val="1100"/>
              <a:buChar char="■"/>
              <a:defRPr sz="1100"/>
            </a:lvl6pPr>
            <a:lvl7pPr indent="-298450" lvl="6" marL="3200400" rtl="0">
              <a:lnSpc>
                <a:spcPct val="125000"/>
              </a:lnSpc>
              <a:spcBef>
                <a:spcPts val="800"/>
              </a:spcBef>
              <a:spcAft>
                <a:spcPts val="0"/>
              </a:spcAft>
              <a:buSzPts val="1100"/>
              <a:buChar char="●"/>
              <a:defRPr sz="1100"/>
            </a:lvl7pPr>
            <a:lvl8pPr indent="-298450" lvl="7" marL="3657600" rtl="0">
              <a:lnSpc>
                <a:spcPct val="125000"/>
              </a:lnSpc>
              <a:spcBef>
                <a:spcPts val="800"/>
              </a:spcBef>
              <a:spcAft>
                <a:spcPts val="0"/>
              </a:spcAft>
              <a:buSzPts val="1100"/>
              <a:buChar char="○"/>
              <a:defRPr sz="1100"/>
            </a:lvl8pPr>
            <a:lvl9pPr indent="-298450" lvl="8" marL="4114800" rtl="0">
              <a:lnSpc>
                <a:spcPct val="125000"/>
              </a:lnSpc>
              <a:spcBef>
                <a:spcPts val="800"/>
              </a:spcBef>
              <a:spcAft>
                <a:spcPts val="800"/>
              </a:spcAft>
              <a:buSzPts val="1100"/>
              <a:buChar char="■"/>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1">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83" name="Google Shape;83;p14"/>
          <p:cNvSpPr txBox="1"/>
          <p:nvPr>
            <p:ph type="title"/>
          </p:nvPr>
        </p:nvSpPr>
        <p:spPr>
          <a:xfrm>
            <a:off x="311700" y="587975"/>
            <a:ext cx="3610800" cy="891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000"/>
              <a:buNone/>
              <a:defRPr sz="40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4"/>
          <p:cNvSpPr txBox="1"/>
          <p:nvPr>
            <p:ph idx="1" type="body"/>
          </p:nvPr>
        </p:nvSpPr>
        <p:spPr>
          <a:xfrm>
            <a:off x="311700" y="1836175"/>
            <a:ext cx="3610800" cy="24396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800"/>
              </a:spcBef>
              <a:spcAft>
                <a:spcPts val="0"/>
              </a:spcAft>
              <a:buSzPts val="1400"/>
              <a:buChar char="○"/>
              <a:defRPr/>
            </a:lvl2pPr>
            <a:lvl3pPr indent="-317500" lvl="2" marL="1371600" rtl="0">
              <a:lnSpc>
                <a:spcPct val="125000"/>
              </a:lnSpc>
              <a:spcBef>
                <a:spcPts val="800"/>
              </a:spcBef>
              <a:spcAft>
                <a:spcPts val="0"/>
              </a:spcAft>
              <a:buSzPts val="1400"/>
              <a:buChar char="■"/>
              <a:defRPr/>
            </a:lvl3pPr>
            <a:lvl4pPr indent="-317500" lvl="3" marL="1828800" rtl="0">
              <a:lnSpc>
                <a:spcPct val="125000"/>
              </a:lnSpc>
              <a:spcBef>
                <a:spcPts val="800"/>
              </a:spcBef>
              <a:spcAft>
                <a:spcPts val="0"/>
              </a:spcAft>
              <a:buSzPts val="1400"/>
              <a:buChar char="●"/>
              <a:defRPr/>
            </a:lvl4pPr>
            <a:lvl5pPr indent="-317500" lvl="4" marL="2286000" rtl="0">
              <a:lnSpc>
                <a:spcPct val="125000"/>
              </a:lnSpc>
              <a:spcBef>
                <a:spcPts val="800"/>
              </a:spcBef>
              <a:spcAft>
                <a:spcPts val="0"/>
              </a:spcAft>
              <a:buSzPts val="1400"/>
              <a:buChar char="○"/>
              <a:defRPr/>
            </a:lvl5pPr>
            <a:lvl6pPr indent="-317500" lvl="5" marL="2743200" rtl="0">
              <a:lnSpc>
                <a:spcPct val="125000"/>
              </a:lnSpc>
              <a:spcBef>
                <a:spcPts val="800"/>
              </a:spcBef>
              <a:spcAft>
                <a:spcPts val="0"/>
              </a:spcAft>
              <a:buSzPts val="1400"/>
              <a:buChar char="■"/>
              <a:defRPr/>
            </a:lvl6pPr>
            <a:lvl7pPr indent="-317500" lvl="6" marL="3200400" rtl="0">
              <a:lnSpc>
                <a:spcPct val="125000"/>
              </a:lnSpc>
              <a:spcBef>
                <a:spcPts val="800"/>
              </a:spcBef>
              <a:spcAft>
                <a:spcPts val="0"/>
              </a:spcAft>
              <a:buSzPts val="1400"/>
              <a:buChar char="●"/>
              <a:defRPr/>
            </a:lvl7pPr>
            <a:lvl8pPr indent="-317500" lvl="7" marL="3657600" rtl="0">
              <a:lnSpc>
                <a:spcPct val="125000"/>
              </a:lnSpc>
              <a:spcBef>
                <a:spcPts val="800"/>
              </a:spcBef>
              <a:spcAft>
                <a:spcPts val="0"/>
              </a:spcAft>
              <a:buSzPts val="1400"/>
              <a:buChar char="○"/>
              <a:defRPr/>
            </a:lvl8pPr>
            <a:lvl9pPr indent="-317500" lvl="8" marL="4114800" rtl="0">
              <a:lnSpc>
                <a:spcPct val="125000"/>
              </a:lnSpc>
              <a:spcBef>
                <a:spcPts val="800"/>
              </a:spcBef>
              <a:spcAft>
                <a:spcPts val="800"/>
              </a:spcAft>
              <a:buSzPts val="1400"/>
              <a:buChar char="■"/>
              <a:defRPr/>
            </a:lvl9pPr>
          </a:lstStyle>
          <a:p/>
        </p:txBody>
      </p:sp>
      <p:sp>
        <p:nvSpPr>
          <p:cNvPr id="85" name="Google Shape;85;p14"/>
          <p:cNvSpPr txBox="1"/>
          <p:nvPr/>
        </p:nvSpPr>
        <p:spPr>
          <a:xfrm>
            <a:off x="5958050" y="683000"/>
            <a:ext cx="2778600" cy="10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86" name="Google Shape;86;p14"/>
          <p:cNvSpPr txBox="1"/>
          <p:nvPr>
            <p:ph idx="2" type="body"/>
          </p:nvPr>
        </p:nvSpPr>
        <p:spPr>
          <a:xfrm>
            <a:off x="5824575" y="683050"/>
            <a:ext cx="2911800" cy="10968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600"/>
              </a:spcBef>
              <a:spcAft>
                <a:spcPts val="0"/>
              </a:spcAft>
              <a:buSzPts val="1000"/>
              <a:buChar char="○"/>
              <a:defRPr sz="1000"/>
            </a:lvl2pPr>
            <a:lvl3pPr indent="-292100" lvl="2" marL="1371600">
              <a:spcBef>
                <a:spcPts val="600"/>
              </a:spcBef>
              <a:spcAft>
                <a:spcPts val="0"/>
              </a:spcAft>
              <a:buSzPts val="1000"/>
              <a:buChar char="■"/>
              <a:defRPr sz="1000"/>
            </a:lvl3pPr>
            <a:lvl4pPr indent="-292100" lvl="3" marL="1828800">
              <a:spcBef>
                <a:spcPts val="600"/>
              </a:spcBef>
              <a:spcAft>
                <a:spcPts val="0"/>
              </a:spcAft>
              <a:buSzPts val="1000"/>
              <a:buChar char="●"/>
              <a:defRPr sz="1000"/>
            </a:lvl4pPr>
            <a:lvl5pPr indent="-292100" lvl="4" marL="2286000">
              <a:spcBef>
                <a:spcPts val="600"/>
              </a:spcBef>
              <a:spcAft>
                <a:spcPts val="0"/>
              </a:spcAft>
              <a:buSzPts val="1000"/>
              <a:buChar char="○"/>
              <a:defRPr sz="1000"/>
            </a:lvl5pPr>
            <a:lvl6pPr indent="-292100" lvl="5" marL="2743200">
              <a:spcBef>
                <a:spcPts val="600"/>
              </a:spcBef>
              <a:spcAft>
                <a:spcPts val="0"/>
              </a:spcAft>
              <a:buSzPts val="1000"/>
              <a:buChar char="■"/>
              <a:defRPr sz="1000"/>
            </a:lvl6pPr>
            <a:lvl7pPr indent="-292100" lvl="6" marL="3200400">
              <a:spcBef>
                <a:spcPts val="600"/>
              </a:spcBef>
              <a:spcAft>
                <a:spcPts val="0"/>
              </a:spcAft>
              <a:buSzPts val="1000"/>
              <a:buChar char="●"/>
              <a:defRPr sz="1000"/>
            </a:lvl7pPr>
            <a:lvl8pPr indent="-292100" lvl="7" marL="3657600">
              <a:spcBef>
                <a:spcPts val="600"/>
              </a:spcBef>
              <a:spcAft>
                <a:spcPts val="0"/>
              </a:spcAft>
              <a:buSzPts val="1000"/>
              <a:buChar char="○"/>
              <a:defRPr sz="1000"/>
            </a:lvl8pPr>
            <a:lvl9pPr indent="-292100" lvl="8" marL="4114800">
              <a:spcBef>
                <a:spcPts val="600"/>
              </a:spcBef>
              <a:spcAft>
                <a:spcPts val="600"/>
              </a:spcAft>
              <a:buSzPts val="1000"/>
              <a:buChar char="■"/>
              <a:defRPr sz="1000"/>
            </a:lvl9pPr>
          </a:lstStyle>
          <a:p/>
        </p:txBody>
      </p:sp>
      <p:sp>
        <p:nvSpPr>
          <p:cNvPr id="87" name="Google Shape;87;p14"/>
          <p:cNvSpPr txBox="1"/>
          <p:nvPr>
            <p:ph idx="3" type="body"/>
          </p:nvPr>
        </p:nvSpPr>
        <p:spPr>
          <a:xfrm>
            <a:off x="5824575" y="1931875"/>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sp>
        <p:nvSpPr>
          <p:cNvPr id="88" name="Google Shape;88;p14"/>
          <p:cNvSpPr txBox="1"/>
          <p:nvPr>
            <p:ph idx="4" type="body"/>
          </p:nvPr>
        </p:nvSpPr>
        <p:spPr>
          <a:xfrm>
            <a:off x="5824575" y="3180700"/>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pic>
        <p:nvPicPr>
          <p:cNvPr id="89" name="Google Shape;89;p14"/>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43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bg>
      <p:bgPr>
        <a:solidFill>
          <a:srgbClr val="220337"/>
        </a:solidFill>
      </p:bgPr>
    </p:bg>
    <p:spTree>
      <p:nvGrpSpPr>
        <p:cNvPr id="90" name="Shape 90"/>
        <p:cNvGrpSpPr/>
        <p:nvPr/>
      </p:nvGrpSpPr>
      <p:grpSpPr>
        <a:xfrm>
          <a:off x="0" y="0"/>
          <a:ext cx="0" cy="0"/>
          <a:chOff x="0" y="0"/>
          <a:chExt cx="0" cy="0"/>
        </a:xfrm>
      </p:grpSpPr>
      <p:pic>
        <p:nvPicPr>
          <p:cNvPr id="91" name="Google Shape;91;p15"/>
          <p:cNvPicPr preferRelativeResize="0"/>
          <p:nvPr/>
        </p:nvPicPr>
        <p:blipFill>
          <a:blip r:embed="rId2">
            <a:alphaModFix/>
          </a:blip>
          <a:stretch>
            <a:fillRect/>
          </a:stretch>
        </p:blipFill>
        <p:spPr>
          <a:xfrm>
            <a:off x="0" y="0"/>
            <a:ext cx="9144003" cy="5143501"/>
          </a:xfrm>
          <a:prstGeom prst="rect">
            <a:avLst/>
          </a:prstGeom>
          <a:noFill/>
          <a:ln>
            <a:noFill/>
          </a:ln>
        </p:spPr>
      </p:pic>
      <p:pic>
        <p:nvPicPr>
          <p:cNvPr descr=" " id="92" name="Google Shape;92;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3" name="Google Shape;93;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
        <p:nvSpPr>
          <p:cNvPr id="94" name="Google Shape;94;p15"/>
          <p:cNvSpPr txBox="1"/>
          <p:nvPr>
            <p:ph type="title"/>
          </p:nvPr>
        </p:nvSpPr>
        <p:spPr>
          <a:xfrm>
            <a:off x="904850" y="1264532"/>
            <a:ext cx="6710700" cy="15951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95" name="Google Shape;95;p15"/>
          <p:cNvSpPr txBox="1"/>
          <p:nvPr>
            <p:ph idx="1" type="subTitle"/>
          </p:nvPr>
        </p:nvSpPr>
        <p:spPr>
          <a:xfrm>
            <a:off x="974919" y="3029082"/>
            <a:ext cx="3715200" cy="500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descr=" " id="96" name="Google Shape;96;p15"/>
          <p:cNvPicPr preferRelativeResize="0"/>
          <p:nvPr/>
        </p:nvPicPr>
        <p:blipFill>
          <a:blip r:embed="rId4">
            <a:alphaModFix/>
          </a:blip>
          <a:stretch>
            <a:fillRect/>
          </a:stretch>
        </p:blipFill>
        <p:spPr>
          <a:xfrm>
            <a:off x="407175" y="4539121"/>
            <a:ext cx="776077" cy="263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bg>
      <p:bgPr>
        <a:solidFill>
          <a:schemeClr val="lt2"/>
        </a:solidFill>
      </p:bgPr>
    </p:bg>
    <p:spTree>
      <p:nvGrpSpPr>
        <p:cNvPr id="97" name="Shape 97"/>
        <p:cNvGrpSpPr/>
        <p:nvPr/>
      </p:nvGrpSpPr>
      <p:grpSpPr>
        <a:xfrm>
          <a:off x="0" y="0"/>
          <a:ext cx="0" cy="0"/>
          <a:chOff x="0" y="0"/>
          <a:chExt cx="0" cy="0"/>
        </a:xfrm>
      </p:grpSpPr>
      <p:pic>
        <p:nvPicPr>
          <p:cNvPr id="98" name="Google Shape;98;p16"/>
          <p:cNvPicPr preferRelativeResize="0"/>
          <p:nvPr/>
        </p:nvPicPr>
        <p:blipFill>
          <a:blip r:embed="rId2">
            <a:alphaModFix/>
          </a:blip>
          <a:stretch>
            <a:fillRect/>
          </a:stretch>
        </p:blipFill>
        <p:spPr>
          <a:xfrm>
            <a:off x="-62802" y="-34225"/>
            <a:ext cx="9269596" cy="5180999"/>
          </a:xfrm>
          <a:prstGeom prst="rect">
            <a:avLst/>
          </a:prstGeom>
          <a:noFill/>
          <a:ln>
            <a:noFill/>
          </a:ln>
        </p:spPr>
      </p:pic>
      <p:pic>
        <p:nvPicPr>
          <p:cNvPr descr=" " id="99" name="Google Shape;99;p16"/>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100" name="Google Shape;100;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101" name="Google Shape;101;p16"/>
          <p:cNvSpPr txBox="1"/>
          <p:nvPr>
            <p:ph type="title"/>
          </p:nvPr>
        </p:nvSpPr>
        <p:spPr>
          <a:xfrm>
            <a:off x="592275" y="522825"/>
            <a:ext cx="8144400" cy="37530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02" name="Shape 102"/>
        <p:cNvGrpSpPr/>
        <p:nvPr/>
      </p:nvGrpSpPr>
      <p:grpSpPr>
        <a:xfrm>
          <a:off x="0" y="0"/>
          <a:ext cx="0" cy="0"/>
          <a:chOff x="0" y="0"/>
          <a:chExt cx="0" cy="0"/>
        </a:xfrm>
      </p:grpSpPr>
      <p:pic>
        <p:nvPicPr>
          <p:cNvPr descr=" " id="103" name="Google Shape;103;p1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5" name="Shape 10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06" name="Shape 106"/>
        <p:cNvGrpSpPr/>
        <p:nvPr/>
      </p:nvGrpSpPr>
      <p:grpSpPr>
        <a:xfrm>
          <a:off x="0" y="0"/>
          <a:ext cx="0" cy="0"/>
          <a:chOff x="0" y="0"/>
          <a:chExt cx="0" cy="0"/>
        </a:xfrm>
      </p:grpSpPr>
      <p:grpSp>
        <p:nvGrpSpPr>
          <p:cNvPr id="107" name="Google Shape;107;p19"/>
          <p:cNvGrpSpPr/>
          <p:nvPr/>
        </p:nvGrpSpPr>
        <p:grpSpPr>
          <a:xfrm>
            <a:off x="7343003" y="3409675"/>
            <a:ext cx="1691422" cy="1732548"/>
            <a:chOff x="7343003" y="3409675"/>
            <a:chExt cx="1691422" cy="1732548"/>
          </a:xfrm>
        </p:grpSpPr>
        <p:grpSp>
          <p:nvGrpSpPr>
            <p:cNvPr id="108" name="Google Shape;108;p19"/>
            <p:cNvGrpSpPr/>
            <p:nvPr/>
          </p:nvGrpSpPr>
          <p:grpSpPr>
            <a:xfrm>
              <a:off x="7343003" y="4453711"/>
              <a:ext cx="316800" cy="688513"/>
              <a:chOff x="7343003" y="4453711"/>
              <a:chExt cx="316800" cy="688513"/>
            </a:xfrm>
          </p:grpSpPr>
          <p:sp>
            <p:nvSpPr>
              <p:cNvPr id="109" name="Google Shape;109;p19"/>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9"/>
            <p:cNvGrpSpPr/>
            <p:nvPr/>
          </p:nvGrpSpPr>
          <p:grpSpPr>
            <a:xfrm>
              <a:off x="7801210" y="4105700"/>
              <a:ext cx="316800" cy="1036523"/>
              <a:chOff x="7801210" y="4105700"/>
              <a:chExt cx="316800" cy="1036523"/>
            </a:xfrm>
          </p:grpSpPr>
          <p:sp>
            <p:nvSpPr>
              <p:cNvPr id="112" name="Google Shape;112;p19"/>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9"/>
            <p:cNvGrpSpPr/>
            <p:nvPr/>
          </p:nvGrpSpPr>
          <p:grpSpPr>
            <a:xfrm>
              <a:off x="8259418" y="3757688"/>
              <a:ext cx="316800" cy="1384535"/>
              <a:chOff x="8259418" y="3757688"/>
              <a:chExt cx="316800" cy="1384535"/>
            </a:xfrm>
          </p:grpSpPr>
          <p:sp>
            <p:nvSpPr>
              <p:cNvPr id="116" name="Google Shape;116;p19"/>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9"/>
            <p:cNvGrpSpPr/>
            <p:nvPr/>
          </p:nvGrpSpPr>
          <p:grpSpPr>
            <a:xfrm>
              <a:off x="8717625" y="3409675"/>
              <a:ext cx="316800" cy="1732548"/>
              <a:chOff x="8717625" y="3409675"/>
              <a:chExt cx="316800" cy="1732548"/>
            </a:xfrm>
          </p:grpSpPr>
          <p:sp>
            <p:nvSpPr>
              <p:cNvPr id="121" name="Google Shape;121;p19"/>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 name="Google Shape;126;p19"/>
          <p:cNvGrpSpPr/>
          <p:nvPr/>
        </p:nvGrpSpPr>
        <p:grpSpPr>
          <a:xfrm>
            <a:off x="5043503" y="0"/>
            <a:ext cx="3814072" cy="3839102"/>
            <a:chOff x="5043503" y="0"/>
            <a:chExt cx="3814072" cy="3839102"/>
          </a:xfrm>
        </p:grpSpPr>
        <p:sp>
          <p:nvSpPr>
            <p:cNvPr id="127" name="Google Shape;127;p19"/>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9"/>
            <p:cNvGrpSpPr/>
            <p:nvPr/>
          </p:nvGrpSpPr>
          <p:grpSpPr>
            <a:xfrm>
              <a:off x="7647812" y="2704283"/>
              <a:ext cx="635219" cy="635219"/>
              <a:chOff x="6725724" y="2701260"/>
              <a:chExt cx="1208101" cy="1208100"/>
            </a:xfrm>
          </p:grpSpPr>
          <p:sp>
            <p:nvSpPr>
              <p:cNvPr id="130" name="Google Shape;130;p19"/>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9"/>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9"/>
            <p:cNvGrpSpPr/>
            <p:nvPr/>
          </p:nvGrpSpPr>
          <p:grpSpPr>
            <a:xfrm>
              <a:off x="7952720" y="179238"/>
              <a:ext cx="873165" cy="873003"/>
              <a:chOff x="7754428" y="208725"/>
              <a:chExt cx="541800" cy="541800"/>
            </a:xfrm>
          </p:grpSpPr>
          <p:sp>
            <p:nvSpPr>
              <p:cNvPr id="135" name="Google Shape;135;p19"/>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9"/>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9"/>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44" name="Google Shape;144;p19"/>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45" name="Google Shape;145;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_1_1_1">
    <p:bg>
      <p:bgPr>
        <a:solidFill>
          <a:srgbClr val="220337"/>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367" l="308" r="327" t="357"/>
          <a:stretch/>
        </p:blipFill>
        <p:spPr>
          <a:xfrm>
            <a:off x="0" y="250"/>
            <a:ext cx="9143997" cy="5143501"/>
          </a:xfrm>
          <a:prstGeom prst="rect">
            <a:avLst/>
          </a:prstGeom>
          <a:noFill/>
          <a:ln>
            <a:noFill/>
          </a:ln>
        </p:spPr>
      </p:pic>
      <p:pic>
        <p:nvPicPr>
          <p:cNvPr descr="New York University logo" id="16" name="Google Shape;16;p3"/>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7" name="Google Shape;17;p3"/>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None/>
              <a:defRPr sz="72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8" name="Google Shape;18;p3"/>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indent="-292100" lvl="1" marL="9144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indent="-292100" lvl="2" marL="13716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indent="-292100" lvl="3" marL="18288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indent="-292100" lvl="4" marL="22860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indent="-292100" lvl="5" marL="27432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indent="-292100" lvl="6" marL="32004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indent="-292100" lvl="7" marL="36576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indent="-292100" lvl="8" marL="41148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p:txBody>
      </p:sp>
      <p:sp>
        <p:nvSpPr>
          <p:cNvPr id="19" name="Google Shape;19;p3"/>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5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22" name="Google Shape;22;p4"/>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None/>
              <a:defRPr sz="6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23" name="Google Shape;23;p4"/>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5"/>
          <p:cNvSpPr txBox="1"/>
          <p:nvPr/>
        </p:nvSpPr>
        <p:spPr>
          <a:xfrm>
            <a:off x="4583948"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descr=" " id="26" name="Google Shape;26;p5"/>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7" name="Google Shape;27;p5"/>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5"/>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lvl1pPr indent="-342900" lvl="0" marL="457200">
              <a:lnSpc>
                <a:spcPct val="125000"/>
              </a:lnSpc>
              <a:spcBef>
                <a:spcPts val="0"/>
              </a:spcBef>
              <a:spcAft>
                <a:spcPts val="0"/>
              </a:spcAft>
              <a:buSzPts val="18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pic>
        <p:nvPicPr>
          <p:cNvPr id="29" name="Google Shape;29;p5"/>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rgbClr val="57068C"/>
              </a:buClr>
              <a:buSzPts val="4800"/>
              <a:buNone/>
              <a:defRPr sz="4800">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 type="body"/>
          </p:nvPr>
        </p:nvSpPr>
        <p:spPr>
          <a:xfrm>
            <a:off x="311700"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sp>
        <p:nvSpPr>
          <p:cNvPr id="33" name="Google Shape;33;p6"/>
          <p:cNvSpPr txBox="1"/>
          <p:nvPr>
            <p:ph idx="2" type="body"/>
          </p:nvPr>
        </p:nvSpPr>
        <p:spPr>
          <a:xfrm>
            <a:off x="4619925"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pic>
        <p:nvPicPr>
          <p:cNvPr descr=" " id="34" name="Google Shape;34;p6"/>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5" name="Google Shape;35;p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36" name="Google Shape;36;p6"/>
          <p:cNvSpPr txBox="1"/>
          <p:nvPr>
            <p:ph idx="3" type="subTitle"/>
          </p:nvPr>
        </p:nvSpPr>
        <p:spPr>
          <a:xfrm>
            <a:off x="311700" y="2054620"/>
            <a:ext cx="3999900" cy="411600"/>
          </a:xfrm>
          <a:prstGeom prst="rect">
            <a:avLst/>
          </a:prstGeom>
        </p:spPr>
        <p:txBody>
          <a:bodyPr anchorCtr="0" anchor="t" bIns="91425" lIns="91425" spcFirstLastPara="1" rIns="91425" wrap="square" tIns="91425">
            <a:noAutofit/>
          </a:bodyPr>
          <a:lstStyle>
            <a:lvl1pPr lvl="0">
              <a:spcBef>
                <a:spcPts val="0"/>
              </a:spcBef>
              <a:spcAft>
                <a:spcPts val="0"/>
              </a:spcAft>
              <a:buNone/>
              <a:defRPr b="1" sz="1400">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37" name="Google Shape;37;p6"/>
          <p:cNvSpPr txBox="1"/>
          <p:nvPr>
            <p:ph idx="4" type="subTitle"/>
          </p:nvPr>
        </p:nvSpPr>
        <p:spPr>
          <a:xfrm>
            <a:off x="4619925" y="2054620"/>
            <a:ext cx="39999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8" name="Google Shape;38;p6"/>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7"/>
          <p:cNvSpPr txBox="1"/>
          <p:nvPr>
            <p:ph type="title"/>
          </p:nvPr>
        </p:nvSpPr>
        <p:spPr>
          <a:xfrm>
            <a:off x="311700" y="530680"/>
            <a:ext cx="8424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3600"/>
              <a:buNone/>
              <a:defRPr>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 " id="41" name="Google Shape;41;p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2" name="Google Shape;42;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id="43" name="Google Shape;43;p7"/>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8"/>
          <p:cNvSpPr txBox="1"/>
          <p:nvPr>
            <p:ph type="title"/>
          </p:nvPr>
        </p:nvSpPr>
        <p:spPr>
          <a:xfrm>
            <a:off x="311700" y="708000"/>
            <a:ext cx="3132300" cy="755700"/>
          </a:xfrm>
          <a:prstGeom prst="rect">
            <a:avLst/>
          </a:prstGeom>
        </p:spPr>
        <p:txBody>
          <a:bodyPr anchorCtr="0" anchor="b" bIns="91425" lIns="91425" spcFirstLastPara="1" rIns="91425" wrap="square" tIns="91425">
            <a:noAutofit/>
          </a:bodyPr>
          <a:lstStyle>
            <a:lvl1pPr lvl="0">
              <a:spcBef>
                <a:spcPts val="0"/>
              </a:spcBef>
              <a:spcAft>
                <a:spcPts val="0"/>
              </a:spcAft>
              <a:buClr>
                <a:srgbClr val="57068C"/>
              </a:buClr>
              <a:buSzPts val="2400"/>
              <a:buNone/>
              <a:defRPr sz="2400">
                <a:solidFill>
                  <a:srgbClr val="57068C"/>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8"/>
          <p:cNvSpPr txBox="1"/>
          <p:nvPr>
            <p:ph idx="1" type="body"/>
          </p:nvPr>
        </p:nvSpPr>
        <p:spPr>
          <a:xfrm>
            <a:off x="311700" y="1542000"/>
            <a:ext cx="3054600" cy="288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pic>
        <p:nvPicPr>
          <p:cNvPr descr=" " id="47" name="Google Shape;47;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8" name="Google Shape;48;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id="49" name="Google Shape;49;p8"/>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9"/>
          <p:cNvSpPr txBox="1"/>
          <p:nvPr>
            <p:ph type="title"/>
          </p:nvPr>
        </p:nvSpPr>
        <p:spPr>
          <a:xfrm>
            <a:off x="1772975" y="528144"/>
            <a:ext cx="5597700" cy="2475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pic>
        <p:nvPicPr>
          <p:cNvPr descr=" " id="52" name="Google Shape;52;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3" name="Google Shape;53;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54" name="Google Shape;54;p9"/>
          <p:cNvSpPr txBox="1"/>
          <p:nvPr>
            <p:ph idx="1" type="body"/>
          </p:nvPr>
        </p:nvSpPr>
        <p:spPr>
          <a:xfrm>
            <a:off x="2120250" y="2660325"/>
            <a:ext cx="4903500" cy="1615500"/>
          </a:xfrm>
          <a:prstGeom prst="rect">
            <a:avLst/>
          </a:prstGeom>
        </p:spPr>
        <p:txBody>
          <a:bodyPr anchorCtr="0" anchor="t" bIns="91425" lIns="91425" spcFirstLastPara="1" rIns="91425" wrap="square" tIns="91425">
            <a:noAutofit/>
          </a:bodyPr>
          <a:lstStyle>
            <a:lvl1pPr indent="-330200" lvl="0" marL="457200" algn="ctr">
              <a:lnSpc>
                <a:spcPct val="125000"/>
              </a:lnSpc>
              <a:spcBef>
                <a:spcPts val="0"/>
              </a:spcBef>
              <a:spcAft>
                <a:spcPts val="0"/>
              </a:spcAft>
              <a:buSzPts val="1600"/>
              <a:buChar char="●"/>
              <a:defRPr sz="1600"/>
            </a:lvl1pPr>
            <a:lvl2pPr indent="-330200" lvl="1" marL="914400" algn="ctr">
              <a:lnSpc>
                <a:spcPct val="125000"/>
              </a:lnSpc>
              <a:spcBef>
                <a:spcPts val="0"/>
              </a:spcBef>
              <a:spcAft>
                <a:spcPts val="0"/>
              </a:spcAft>
              <a:buSzPts val="1600"/>
              <a:buChar char="○"/>
              <a:defRPr sz="1600"/>
            </a:lvl2pPr>
            <a:lvl3pPr indent="-330200" lvl="2" marL="1371600" algn="ctr">
              <a:lnSpc>
                <a:spcPct val="125000"/>
              </a:lnSpc>
              <a:spcBef>
                <a:spcPts val="0"/>
              </a:spcBef>
              <a:spcAft>
                <a:spcPts val="0"/>
              </a:spcAft>
              <a:buSzPts val="1600"/>
              <a:buChar char="■"/>
              <a:defRPr sz="1600"/>
            </a:lvl3pPr>
            <a:lvl4pPr indent="-330200" lvl="3" marL="1828800" algn="ctr">
              <a:lnSpc>
                <a:spcPct val="125000"/>
              </a:lnSpc>
              <a:spcBef>
                <a:spcPts val="0"/>
              </a:spcBef>
              <a:spcAft>
                <a:spcPts val="0"/>
              </a:spcAft>
              <a:buSzPts val="1600"/>
              <a:buChar char="●"/>
              <a:defRPr sz="1600"/>
            </a:lvl4pPr>
            <a:lvl5pPr indent="-330200" lvl="4" marL="2286000" algn="ctr">
              <a:lnSpc>
                <a:spcPct val="125000"/>
              </a:lnSpc>
              <a:spcBef>
                <a:spcPts val="0"/>
              </a:spcBef>
              <a:spcAft>
                <a:spcPts val="0"/>
              </a:spcAft>
              <a:buSzPts val="1600"/>
              <a:buChar char="○"/>
              <a:defRPr sz="1600"/>
            </a:lvl5pPr>
            <a:lvl6pPr indent="-330200" lvl="5" marL="2743200" algn="ctr">
              <a:lnSpc>
                <a:spcPct val="125000"/>
              </a:lnSpc>
              <a:spcBef>
                <a:spcPts val="0"/>
              </a:spcBef>
              <a:spcAft>
                <a:spcPts val="0"/>
              </a:spcAft>
              <a:buSzPts val="1600"/>
              <a:buChar char="■"/>
              <a:defRPr sz="1600"/>
            </a:lvl6pPr>
            <a:lvl7pPr indent="-330200" lvl="6" marL="3200400" algn="ctr">
              <a:lnSpc>
                <a:spcPct val="125000"/>
              </a:lnSpc>
              <a:spcBef>
                <a:spcPts val="0"/>
              </a:spcBef>
              <a:spcAft>
                <a:spcPts val="0"/>
              </a:spcAft>
              <a:buSzPts val="1600"/>
              <a:buChar char="●"/>
              <a:defRPr sz="1600"/>
            </a:lvl7pPr>
            <a:lvl8pPr indent="-330200" lvl="7" marL="3657600" algn="ctr">
              <a:lnSpc>
                <a:spcPct val="125000"/>
              </a:lnSpc>
              <a:spcBef>
                <a:spcPts val="0"/>
              </a:spcBef>
              <a:spcAft>
                <a:spcPts val="0"/>
              </a:spcAft>
              <a:buSzPts val="1600"/>
              <a:buChar char="○"/>
              <a:defRPr sz="1600"/>
            </a:lvl8pPr>
            <a:lvl9pPr indent="-330200" lvl="8" marL="4114800" algn="ctr">
              <a:lnSpc>
                <a:spcPct val="125000"/>
              </a:lnSpc>
              <a:spcBef>
                <a:spcPts val="0"/>
              </a:spcBef>
              <a:spcAft>
                <a:spcPts val="0"/>
              </a:spcAft>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descr=" " id="56" name="Google Shape;56;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57068C"/>
              </a:buClr>
              <a:buSzPts val="3600"/>
              <a:buNone/>
              <a:defRPr sz="3600">
                <a:solidFill>
                  <a:srgbClr val="57068C"/>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8" name="Google Shape;58;p10"/>
          <p:cNvSpPr txBox="1"/>
          <p:nvPr>
            <p:ph idx="1" type="subTitle"/>
          </p:nvPr>
        </p:nvSpPr>
        <p:spPr>
          <a:xfrm>
            <a:off x="294375" y="2803075"/>
            <a:ext cx="3616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59" name="Google Shape;59;p10"/>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60" name="Google Shape;60;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1" name="Google Shape;61;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688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3600"/>
              <a:buFont typeface="Frank Ruhl Libre"/>
              <a:buNone/>
              <a:defRPr b="1" sz="3600">
                <a:solidFill>
                  <a:srgbClr val="57068C"/>
                </a:solidFill>
                <a:latin typeface="Frank Ruhl Libre"/>
                <a:ea typeface="Frank Ruhl Libre"/>
                <a:cs typeface="Frank Ruhl Libre"/>
                <a:sym typeface="Frank Ruhl Lib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colab.research.google.com/drive/1hRUUX-aN41ni23AB8GI708HuXYnZeX8O?usp=sharing" TargetMode="External"/><Relationship Id="rId4" Type="http://schemas.openxmlformats.org/officeDocument/2006/relationships/hyperlink" Target="https://colab.research.google.com/drive/1hRUUX-aN41ni23AB8GI708HuXYnZeX8O?usp=sharing" TargetMode="External"/><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hyperlink" Target="https://colab.research.google.com/drive/1hRUUX-aN41ni23AB8GI708HuXYnZeX8O?usp=sharing" TargetMode="External"/><Relationship Id="rId5" Type="http://schemas.openxmlformats.org/officeDocument/2006/relationships/hyperlink" Target="https://colab.research.google.com/drive/1hRUUX-aN41ni23AB8GI708HuXYnZeX8O?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hyperlink" Target="https://colab.research.google.com/drive/1hRUUX-aN41ni23AB8GI708HuXYnZeX8O?usp=sharing" TargetMode="External"/><Relationship Id="rId5" Type="http://schemas.openxmlformats.org/officeDocument/2006/relationships/hyperlink" Target="https://colab.research.google.com/drive/1hRUUX-aN41ni23AB8GI708HuXYnZeX8O?usp=sharing" TargetMode="External"/><Relationship Id="rId6"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colab.research.google.com/drive/1hRUUX-aN41ni23AB8GI708HuXYnZeX8O?usp=sharing" TargetMode="External"/><Relationship Id="rId5" Type="http://schemas.openxmlformats.org/officeDocument/2006/relationships/hyperlink" Target="https://colab.research.google.com/drive/1hRUUX-aN41ni23AB8GI708HuXYnZeX8O?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seer.cancer.gov/statfacts/html/common.html#:~:text=How%20Many%20People%20Are%20Diagnosed,the%20most%20common%20cancer%20diagnosis." TargetMode="External"/><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hyperlink" Target="https://www.kaggle.com/datasets/rishidamarla/cancer-patients-dat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colab.research.google.com/drive/1hRUUX-aN41ni23AB8GI708HuXYnZeX8O?usp=sharing" TargetMode="External"/><Relationship Id="rId4" Type="http://schemas.openxmlformats.org/officeDocument/2006/relationships/hyperlink" Target="https://colab.research.google.com/drive/1hRUUX-aN41ni23AB8GI708HuXYnZeX8O?usp=sharing" TargetMode="External"/><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343125" y="1253675"/>
            <a:ext cx="85566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400">
                <a:solidFill>
                  <a:schemeClr val="dk1"/>
                </a:solidFill>
              </a:rPr>
              <a:t>Cure Coders </a:t>
            </a:r>
            <a:endParaRPr sz="6400">
              <a:solidFill>
                <a:schemeClr val="dk1"/>
              </a:solidFill>
            </a:endParaRPr>
          </a:p>
          <a:p>
            <a:pPr indent="0" lvl="0" marL="0" rtl="0" algn="ctr">
              <a:spcBef>
                <a:spcPts val="0"/>
              </a:spcBef>
              <a:spcAft>
                <a:spcPts val="0"/>
              </a:spcAft>
              <a:buNone/>
            </a:pPr>
            <a:r>
              <a:rPr lang="en" sz="6400">
                <a:solidFill>
                  <a:schemeClr val="dk1"/>
                </a:solidFill>
              </a:rPr>
              <a:t>Presents MyCareMap</a:t>
            </a:r>
            <a:endParaRPr sz="6400">
              <a:solidFill>
                <a:schemeClr val="dk1"/>
              </a:solidFill>
            </a:endParaRPr>
          </a:p>
        </p:txBody>
      </p:sp>
      <p:sp>
        <p:nvSpPr>
          <p:cNvPr id="151" name="Google Shape;151;p20"/>
          <p:cNvSpPr txBox="1"/>
          <p:nvPr>
            <p:ph idx="1" type="body"/>
          </p:nvPr>
        </p:nvSpPr>
        <p:spPr>
          <a:xfrm>
            <a:off x="990675" y="2900525"/>
            <a:ext cx="7261500" cy="137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700">
                <a:solidFill>
                  <a:schemeClr val="dk1"/>
                </a:solidFill>
              </a:rPr>
              <a:t>AI4Purpose Hackathon ‘24</a:t>
            </a:r>
            <a:r>
              <a:rPr lang="en" sz="3700">
                <a:solidFill>
                  <a:schemeClr val="dk1"/>
                </a:solidFill>
              </a:rPr>
              <a:t> </a:t>
            </a:r>
            <a:endParaRPr sz="3700">
              <a:solidFill>
                <a:schemeClr val="dk1"/>
              </a:solidFill>
            </a:endParaRPr>
          </a:p>
          <a:p>
            <a:pPr indent="0" lvl="0" marL="0" rtl="0" algn="ctr">
              <a:spcBef>
                <a:spcPts val="0"/>
              </a:spcBef>
              <a:spcAft>
                <a:spcPts val="0"/>
              </a:spcAft>
              <a:buNone/>
            </a:pPr>
            <a:r>
              <a:t/>
            </a:r>
            <a:endParaRPr sz="1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Correlation</a:t>
            </a:r>
            <a:endParaRPr/>
          </a:p>
        </p:txBody>
      </p:sp>
      <p:sp>
        <p:nvSpPr>
          <p:cNvPr id="226" name="Google Shape;226;p29">
            <a:hlinkClick r:id="rId3"/>
          </p:cNvPr>
          <p:cNvSpPr txBox="1"/>
          <p:nvPr/>
        </p:nvSpPr>
        <p:spPr>
          <a:xfrm>
            <a:off x="311700" y="4802525"/>
            <a:ext cx="11058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Montserrat"/>
                <a:ea typeface="Montserrat"/>
                <a:cs typeface="Montserrat"/>
                <a:sym typeface="Montserrat"/>
                <a:hlinkClick r:id="rId4"/>
              </a:rPr>
              <a:t>Notebook link</a:t>
            </a:r>
            <a:endParaRPr sz="1000">
              <a:solidFill>
                <a:srgbClr val="333333"/>
              </a:solidFill>
              <a:latin typeface="Montserrat"/>
              <a:ea typeface="Montserrat"/>
              <a:cs typeface="Montserrat"/>
              <a:sym typeface="Montserrat"/>
            </a:endParaRPr>
          </a:p>
        </p:txBody>
      </p:sp>
      <p:pic>
        <p:nvPicPr>
          <p:cNvPr id="227" name="Google Shape;227;p29"/>
          <p:cNvPicPr preferRelativeResize="0"/>
          <p:nvPr/>
        </p:nvPicPr>
        <p:blipFill>
          <a:blip r:embed="rId5">
            <a:alphaModFix/>
          </a:blip>
          <a:stretch>
            <a:fillRect/>
          </a:stretch>
        </p:blipFill>
        <p:spPr>
          <a:xfrm>
            <a:off x="3755250" y="-245250"/>
            <a:ext cx="5388749" cy="5388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Models</a:t>
            </a:r>
            <a:endParaRPr/>
          </a:p>
        </p:txBody>
      </p:sp>
      <p:sp>
        <p:nvSpPr>
          <p:cNvPr id="233" name="Google Shape;233;p30"/>
          <p:cNvSpPr txBox="1"/>
          <p:nvPr>
            <p:ph idx="1" type="body"/>
          </p:nvPr>
        </p:nvSpPr>
        <p:spPr>
          <a:xfrm>
            <a:off x="311700" y="1448400"/>
            <a:ext cx="8676600" cy="31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Recommendation system</a:t>
            </a:r>
            <a:endParaRPr b="1" sz="1600">
              <a:solidFill>
                <a:schemeClr val="dk2"/>
              </a:solidFill>
            </a:endParaRPr>
          </a:p>
          <a:p>
            <a:pPr indent="-330200" lvl="0" marL="457200" rtl="0" algn="l">
              <a:spcBef>
                <a:spcPts val="0"/>
              </a:spcBef>
              <a:spcAft>
                <a:spcPts val="0"/>
              </a:spcAft>
              <a:buClr>
                <a:schemeClr val="dk1"/>
              </a:buClr>
              <a:buSzPts val="1600"/>
              <a:buChar char="●"/>
            </a:pPr>
            <a:r>
              <a:rPr lang="en" sz="1600">
                <a:solidFill>
                  <a:schemeClr val="dk2"/>
                </a:solidFill>
              </a:rPr>
              <a:t>Generating a list of items based on a user's preferences and information needs. </a:t>
            </a:r>
            <a:endParaRPr sz="1600">
              <a:solidFill>
                <a:schemeClr val="dk2"/>
              </a:solidFill>
            </a:endParaRPr>
          </a:p>
          <a:p>
            <a:pPr indent="-330200" lvl="0" marL="457200" rtl="0" algn="l">
              <a:spcBef>
                <a:spcPts val="0"/>
              </a:spcBef>
              <a:spcAft>
                <a:spcPts val="0"/>
              </a:spcAft>
              <a:buClr>
                <a:schemeClr val="dk1"/>
              </a:buClr>
              <a:buSzPts val="1600"/>
              <a:buChar char="●"/>
            </a:pPr>
            <a:r>
              <a:rPr lang="en" sz="1600">
                <a:solidFill>
                  <a:schemeClr val="dk2"/>
                </a:solidFill>
              </a:rPr>
              <a:t>In the context of cancer treatment, the </a:t>
            </a:r>
            <a:r>
              <a:rPr b="1" lang="en" sz="1600" u="sng">
                <a:solidFill>
                  <a:schemeClr val="dk2"/>
                </a:solidFill>
              </a:rPr>
              <a:t>items</a:t>
            </a:r>
            <a:r>
              <a:rPr lang="en" sz="1600">
                <a:solidFill>
                  <a:schemeClr val="dk2"/>
                </a:solidFill>
              </a:rPr>
              <a:t> are </a:t>
            </a:r>
            <a:r>
              <a:rPr b="1" lang="en" sz="1600">
                <a:solidFill>
                  <a:schemeClr val="dk2"/>
                </a:solidFill>
              </a:rPr>
              <a:t>drugs, nutrition, mental and physical treatment</a:t>
            </a:r>
            <a:r>
              <a:rPr lang="en" sz="1600">
                <a:solidFill>
                  <a:schemeClr val="dk2"/>
                </a:solidFill>
              </a:rPr>
              <a:t>, and the </a:t>
            </a:r>
            <a:r>
              <a:rPr b="1" lang="en" sz="1600" u="sng">
                <a:solidFill>
                  <a:schemeClr val="dk2"/>
                </a:solidFill>
              </a:rPr>
              <a:t>users</a:t>
            </a:r>
            <a:r>
              <a:rPr lang="en" sz="1600">
                <a:solidFill>
                  <a:schemeClr val="dk2"/>
                </a:solidFill>
              </a:rPr>
              <a:t> are </a:t>
            </a:r>
            <a:r>
              <a:rPr b="1" lang="en" sz="1600">
                <a:solidFill>
                  <a:schemeClr val="dk2"/>
                </a:solidFill>
              </a:rPr>
              <a:t>cancer cell lines.</a:t>
            </a:r>
            <a:endParaRPr b="1" sz="1600">
              <a:solidFill>
                <a:schemeClr val="dk2"/>
              </a:solidFill>
            </a:endParaRPr>
          </a:p>
          <a:p>
            <a:pPr indent="-330200" lvl="0" marL="457200" rtl="0" algn="l">
              <a:spcBef>
                <a:spcPts val="0"/>
              </a:spcBef>
              <a:spcAft>
                <a:spcPts val="0"/>
              </a:spcAft>
              <a:buClr>
                <a:schemeClr val="dk1"/>
              </a:buClr>
              <a:buSzPts val="1600"/>
              <a:buChar char="●"/>
            </a:pPr>
            <a:r>
              <a:rPr lang="en" sz="1600">
                <a:solidFill>
                  <a:schemeClr val="dk2"/>
                </a:solidFill>
              </a:rPr>
              <a:t>Techniques: </a:t>
            </a:r>
            <a:endParaRPr sz="1600">
              <a:solidFill>
                <a:schemeClr val="dk2"/>
              </a:solidFill>
            </a:endParaRPr>
          </a:p>
          <a:p>
            <a:pPr indent="-317500" lvl="1" marL="914400" rtl="0" algn="l">
              <a:spcBef>
                <a:spcPts val="0"/>
              </a:spcBef>
              <a:spcAft>
                <a:spcPts val="0"/>
              </a:spcAft>
              <a:buClr>
                <a:schemeClr val="dk1"/>
              </a:buClr>
              <a:buSzPts val="1400"/>
              <a:buChar char="○"/>
            </a:pPr>
            <a:r>
              <a:rPr lang="en">
                <a:solidFill>
                  <a:schemeClr val="dk2"/>
                </a:solidFill>
              </a:rPr>
              <a:t>1) </a:t>
            </a:r>
            <a:r>
              <a:rPr b="1" lang="en">
                <a:solidFill>
                  <a:schemeClr val="dk2"/>
                </a:solidFill>
              </a:rPr>
              <a:t>Collaborative-filtering</a:t>
            </a:r>
            <a:r>
              <a:rPr lang="en">
                <a:solidFill>
                  <a:schemeClr val="dk2"/>
                </a:solidFill>
              </a:rPr>
              <a:t>: based on past interactions recorded between users and items in order to produce new recommendations. These interactions are stored in the so-called “user-item interactions matrix”</a:t>
            </a:r>
            <a:endParaRPr>
              <a:solidFill>
                <a:schemeClr val="dk2"/>
              </a:solidFill>
            </a:endParaRPr>
          </a:p>
          <a:p>
            <a:pPr indent="-317500" lvl="1" marL="914400" rtl="0" algn="l">
              <a:spcBef>
                <a:spcPts val="0"/>
              </a:spcBef>
              <a:spcAft>
                <a:spcPts val="0"/>
              </a:spcAft>
              <a:buClr>
                <a:schemeClr val="dk1"/>
              </a:buClr>
              <a:buSzPts val="1400"/>
              <a:buChar char="○"/>
            </a:pPr>
            <a:r>
              <a:rPr lang="en">
                <a:solidFill>
                  <a:schemeClr val="dk2"/>
                </a:solidFill>
              </a:rPr>
              <a:t>2) </a:t>
            </a:r>
            <a:r>
              <a:rPr b="1" lang="en">
                <a:solidFill>
                  <a:schemeClr val="dk2"/>
                </a:solidFill>
              </a:rPr>
              <a:t>Content-based methods</a:t>
            </a:r>
            <a:r>
              <a:rPr lang="en">
                <a:solidFill>
                  <a:schemeClr val="dk2"/>
                </a:solidFill>
              </a:rPr>
              <a:t>: content based approaches use additional information about users and/or items.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Models</a:t>
            </a:r>
            <a:endParaRPr/>
          </a:p>
        </p:txBody>
      </p:sp>
      <p:sp>
        <p:nvSpPr>
          <p:cNvPr id="239" name="Google Shape;239;p31"/>
          <p:cNvSpPr txBox="1"/>
          <p:nvPr>
            <p:ph idx="1" type="body"/>
          </p:nvPr>
        </p:nvSpPr>
        <p:spPr>
          <a:xfrm>
            <a:off x="311700" y="1448400"/>
            <a:ext cx="8676600" cy="30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Classifiers</a:t>
            </a:r>
            <a:endParaRPr b="1" sz="1600">
              <a:solidFill>
                <a:schemeClr val="dk2"/>
              </a:solidFill>
            </a:endParaRPr>
          </a:p>
          <a:p>
            <a:pPr indent="-330200" lvl="0" marL="457200" rtl="0" algn="l">
              <a:spcBef>
                <a:spcPts val="1000"/>
              </a:spcBef>
              <a:spcAft>
                <a:spcPts val="0"/>
              </a:spcAft>
              <a:buClr>
                <a:schemeClr val="dk2"/>
              </a:buClr>
              <a:buSzPts val="1600"/>
              <a:buChar char="●"/>
            </a:pPr>
            <a:r>
              <a:rPr lang="en" sz="1600">
                <a:solidFill>
                  <a:schemeClr val="dk2"/>
                </a:solidFill>
              </a:rPr>
              <a:t>ML models (</a:t>
            </a:r>
            <a:r>
              <a:rPr b="1" lang="en" sz="1600">
                <a:solidFill>
                  <a:schemeClr val="dk2"/>
                </a:solidFill>
              </a:rPr>
              <a:t>random forests</a:t>
            </a:r>
            <a:r>
              <a:rPr lang="en" sz="1600">
                <a:solidFill>
                  <a:schemeClr val="dk2"/>
                </a:solidFill>
              </a:rPr>
              <a:t>, </a:t>
            </a:r>
            <a:r>
              <a:rPr b="1" lang="en" sz="1600">
                <a:solidFill>
                  <a:schemeClr val="dk2"/>
                </a:solidFill>
              </a:rPr>
              <a:t>gradi</a:t>
            </a:r>
            <a:r>
              <a:rPr b="1" lang="en" sz="1600">
                <a:solidFill>
                  <a:schemeClr val="dk2"/>
                </a:solidFill>
              </a:rPr>
              <a:t>e</a:t>
            </a:r>
            <a:r>
              <a:rPr b="1" lang="en" sz="1600">
                <a:solidFill>
                  <a:schemeClr val="dk2"/>
                </a:solidFill>
              </a:rPr>
              <a:t>nt boosting</a:t>
            </a:r>
            <a:r>
              <a:rPr lang="en" sz="1600">
                <a:solidFill>
                  <a:schemeClr val="dk2"/>
                </a:solidFill>
              </a:rPr>
              <a:t>, etc.) can continuously adjust the recommendations based on feedback loops → system is adaptive to patient needs​.</a:t>
            </a:r>
            <a:endParaRPr sz="1600">
              <a:solidFill>
                <a:schemeClr val="dk2"/>
              </a:solidFill>
            </a:endParaRPr>
          </a:p>
          <a:p>
            <a:pPr indent="0" lvl="0" marL="0" rtl="0" algn="l">
              <a:spcBef>
                <a:spcPts val="1000"/>
              </a:spcBef>
              <a:spcAft>
                <a:spcPts val="1000"/>
              </a:spcAft>
              <a:buNone/>
            </a:pPr>
            <a:r>
              <a:t/>
            </a:r>
            <a:endParaRPr sz="1600">
              <a:solidFill>
                <a:schemeClr val="dk2"/>
              </a:solidFill>
            </a:endParaRPr>
          </a:p>
        </p:txBody>
      </p:sp>
      <p:pic>
        <p:nvPicPr>
          <p:cNvPr id="240" name="Google Shape;240;p31"/>
          <p:cNvPicPr preferRelativeResize="0"/>
          <p:nvPr/>
        </p:nvPicPr>
        <p:blipFill rotWithShape="1">
          <a:blip r:embed="rId3">
            <a:alphaModFix/>
          </a:blip>
          <a:srcRect b="7097" l="0" r="0" t="0"/>
          <a:stretch/>
        </p:blipFill>
        <p:spPr>
          <a:xfrm>
            <a:off x="1810750" y="2874525"/>
            <a:ext cx="6223099" cy="1928000"/>
          </a:xfrm>
          <a:prstGeom prst="rect">
            <a:avLst/>
          </a:prstGeom>
          <a:noFill/>
          <a:ln>
            <a:noFill/>
          </a:ln>
        </p:spPr>
      </p:pic>
      <p:sp>
        <p:nvSpPr>
          <p:cNvPr id="241" name="Google Shape;241;p31">
            <a:hlinkClick r:id="rId4"/>
          </p:cNvPr>
          <p:cNvSpPr txBox="1"/>
          <p:nvPr/>
        </p:nvSpPr>
        <p:spPr>
          <a:xfrm>
            <a:off x="311700" y="4802525"/>
            <a:ext cx="11058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Montserrat"/>
                <a:ea typeface="Montserrat"/>
                <a:cs typeface="Montserrat"/>
                <a:sym typeface="Montserrat"/>
                <a:hlinkClick r:id="rId5"/>
              </a:rPr>
              <a:t>Notebook link</a:t>
            </a:r>
            <a:endParaRPr sz="1000">
              <a:solidFill>
                <a:srgbClr val="333333"/>
              </a:solidFill>
              <a:latin typeface="Montserrat"/>
              <a:ea typeface="Montserrat"/>
              <a:cs typeface="Montserrat"/>
              <a:sym typeface="Montserrat"/>
            </a:endParaRPr>
          </a:p>
        </p:txBody>
      </p:sp>
      <p:sp>
        <p:nvSpPr>
          <p:cNvPr id="242" name="Google Shape;242;p31"/>
          <p:cNvSpPr txBox="1"/>
          <p:nvPr/>
        </p:nvSpPr>
        <p:spPr>
          <a:xfrm>
            <a:off x="3284475" y="941550"/>
            <a:ext cx="4467000" cy="6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33333"/>
                </a:solidFill>
                <a:latin typeface="Montserrat"/>
                <a:ea typeface="Montserrat"/>
                <a:cs typeface="Montserrat"/>
                <a:sym typeface="Montserrat"/>
              </a:rPr>
              <a:t>Without</a:t>
            </a:r>
            <a:r>
              <a:rPr lang="en" sz="1800">
                <a:solidFill>
                  <a:srgbClr val="333333"/>
                </a:solidFill>
                <a:latin typeface="Montserrat"/>
                <a:ea typeface="Montserrat"/>
                <a:cs typeface="Montserrat"/>
                <a:sym typeface="Montserrat"/>
              </a:rPr>
              <a:t> </a:t>
            </a:r>
            <a:r>
              <a:rPr b="1" i="1" lang="en" sz="1800">
                <a:solidFill>
                  <a:srgbClr val="333333"/>
                </a:solidFill>
                <a:latin typeface="Montserrat"/>
                <a:ea typeface="Montserrat"/>
                <a:cs typeface="Montserrat"/>
                <a:sym typeface="Montserrat"/>
              </a:rPr>
              <a:t>feedback loop</a:t>
            </a:r>
            <a:endParaRPr b="1" i="1" sz="1800">
              <a:solidFill>
                <a:srgbClr val="333333"/>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Models</a:t>
            </a:r>
            <a:endParaRPr/>
          </a:p>
        </p:txBody>
      </p:sp>
      <p:pic>
        <p:nvPicPr>
          <p:cNvPr id="248" name="Google Shape;248;p32"/>
          <p:cNvPicPr preferRelativeResize="0"/>
          <p:nvPr/>
        </p:nvPicPr>
        <p:blipFill>
          <a:blip r:embed="rId3">
            <a:alphaModFix/>
          </a:blip>
          <a:stretch>
            <a:fillRect/>
          </a:stretch>
        </p:blipFill>
        <p:spPr>
          <a:xfrm>
            <a:off x="5912125" y="1737513"/>
            <a:ext cx="2910125" cy="1668474"/>
          </a:xfrm>
          <a:prstGeom prst="rect">
            <a:avLst/>
          </a:prstGeom>
          <a:noFill/>
          <a:ln>
            <a:noFill/>
          </a:ln>
        </p:spPr>
      </p:pic>
      <p:sp>
        <p:nvSpPr>
          <p:cNvPr id="249" name="Google Shape;249;p32">
            <a:hlinkClick r:id="rId4"/>
          </p:cNvPr>
          <p:cNvSpPr txBox="1"/>
          <p:nvPr/>
        </p:nvSpPr>
        <p:spPr>
          <a:xfrm>
            <a:off x="311700" y="4802525"/>
            <a:ext cx="11058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Montserrat"/>
                <a:ea typeface="Montserrat"/>
                <a:cs typeface="Montserrat"/>
                <a:sym typeface="Montserrat"/>
                <a:hlinkClick r:id="rId5"/>
              </a:rPr>
              <a:t>Notebook link</a:t>
            </a:r>
            <a:endParaRPr sz="1000">
              <a:solidFill>
                <a:srgbClr val="333333"/>
              </a:solidFill>
              <a:latin typeface="Montserrat"/>
              <a:ea typeface="Montserrat"/>
              <a:cs typeface="Montserrat"/>
              <a:sym typeface="Montserrat"/>
            </a:endParaRPr>
          </a:p>
        </p:txBody>
      </p:sp>
      <p:pic>
        <p:nvPicPr>
          <p:cNvPr id="250" name="Google Shape;250;p32"/>
          <p:cNvPicPr preferRelativeResize="0"/>
          <p:nvPr/>
        </p:nvPicPr>
        <p:blipFill>
          <a:blip r:embed="rId6">
            <a:alphaModFix/>
          </a:blip>
          <a:stretch>
            <a:fillRect/>
          </a:stretch>
        </p:blipFill>
        <p:spPr>
          <a:xfrm>
            <a:off x="202050" y="1708838"/>
            <a:ext cx="5710075" cy="2411726"/>
          </a:xfrm>
          <a:prstGeom prst="rect">
            <a:avLst/>
          </a:prstGeom>
          <a:noFill/>
          <a:ln>
            <a:noFill/>
          </a:ln>
        </p:spPr>
      </p:pic>
      <p:sp>
        <p:nvSpPr>
          <p:cNvPr id="251" name="Google Shape;251;p32"/>
          <p:cNvSpPr txBox="1"/>
          <p:nvPr/>
        </p:nvSpPr>
        <p:spPr>
          <a:xfrm>
            <a:off x="3284475" y="941550"/>
            <a:ext cx="4467000" cy="6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33333"/>
                </a:solidFill>
                <a:latin typeface="Montserrat"/>
                <a:ea typeface="Montserrat"/>
                <a:cs typeface="Montserrat"/>
                <a:sym typeface="Montserrat"/>
              </a:rPr>
              <a:t>Using </a:t>
            </a:r>
            <a:r>
              <a:rPr b="1" i="1" lang="en" sz="1800">
                <a:solidFill>
                  <a:srgbClr val="333333"/>
                </a:solidFill>
                <a:latin typeface="Montserrat"/>
                <a:ea typeface="Montserrat"/>
                <a:cs typeface="Montserrat"/>
                <a:sym typeface="Montserrat"/>
              </a:rPr>
              <a:t>feedback loop</a:t>
            </a:r>
            <a:endParaRPr b="1" i="1" sz="1800">
              <a:solidFill>
                <a:srgbClr val="333333"/>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Feature Importance</a:t>
            </a:r>
            <a:endParaRPr/>
          </a:p>
        </p:txBody>
      </p:sp>
      <p:pic>
        <p:nvPicPr>
          <p:cNvPr id="257" name="Google Shape;257;p33"/>
          <p:cNvPicPr preferRelativeResize="0"/>
          <p:nvPr/>
        </p:nvPicPr>
        <p:blipFill>
          <a:blip r:embed="rId3">
            <a:alphaModFix/>
          </a:blip>
          <a:stretch>
            <a:fillRect/>
          </a:stretch>
        </p:blipFill>
        <p:spPr>
          <a:xfrm>
            <a:off x="1099900" y="1245875"/>
            <a:ext cx="7294403" cy="3251850"/>
          </a:xfrm>
          <a:prstGeom prst="rect">
            <a:avLst/>
          </a:prstGeom>
          <a:noFill/>
          <a:ln>
            <a:noFill/>
          </a:ln>
        </p:spPr>
      </p:pic>
      <p:sp>
        <p:nvSpPr>
          <p:cNvPr id="258" name="Google Shape;258;p33">
            <a:hlinkClick r:id="rId4"/>
          </p:cNvPr>
          <p:cNvSpPr txBox="1"/>
          <p:nvPr/>
        </p:nvSpPr>
        <p:spPr>
          <a:xfrm>
            <a:off x="311700" y="4802525"/>
            <a:ext cx="11058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Montserrat"/>
                <a:ea typeface="Montserrat"/>
                <a:cs typeface="Montserrat"/>
                <a:sym typeface="Montserrat"/>
                <a:hlinkClick r:id="rId5"/>
              </a:rPr>
              <a:t>Notebook link</a:t>
            </a:r>
            <a:endParaRPr sz="1000">
              <a:solidFill>
                <a:srgbClr val="333333"/>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type="title"/>
          </p:nvPr>
        </p:nvSpPr>
        <p:spPr>
          <a:xfrm>
            <a:off x="311700" y="587975"/>
            <a:ext cx="91440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a:t>
            </a:r>
            <a:endParaRPr/>
          </a:p>
          <a:p>
            <a:pPr indent="0" lvl="0" marL="0" rtl="0" algn="l">
              <a:spcBef>
                <a:spcPts val="0"/>
              </a:spcBef>
              <a:spcAft>
                <a:spcPts val="0"/>
              </a:spcAft>
              <a:buNone/>
            </a:pPr>
            <a:r>
              <a:t/>
            </a:r>
            <a:endParaRPr/>
          </a:p>
        </p:txBody>
      </p:sp>
      <p:sp>
        <p:nvSpPr>
          <p:cNvPr id="264" name="Google Shape;264;p34"/>
          <p:cNvSpPr txBox="1"/>
          <p:nvPr>
            <p:ph idx="1" type="body"/>
          </p:nvPr>
        </p:nvSpPr>
        <p:spPr>
          <a:xfrm>
            <a:off x="311700" y="1296000"/>
            <a:ext cx="8181600" cy="3585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lang="en" sz="1600">
                <a:solidFill>
                  <a:schemeClr val="dk2"/>
                </a:solidFill>
              </a:rPr>
              <a:t>Adaptive AI: ML models (random forests, gradient boosting) adjust treatment based on patient feedback, enhancing responsiveness.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Comprehensive Care: Recommends not only medical treatments but also nutrition, mental health, and wellness support.</a:t>
            </a:r>
            <a:endParaRPr sz="1600">
              <a:solidFill>
                <a:schemeClr val="dk2"/>
              </a:solidFill>
            </a:endParaRPr>
          </a:p>
          <a:p>
            <a:pPr indent="-330200" lvl="0" marL="457200" rtl="0" algn="l">
              <a:spcBef>
                <a:spcPts val="1000"/>
              </a:spcBef>
              <a:spcAft>
                <a:spcPts val="0"/>
              </a:spcAft>
              <a:buClr>
                <a:schemeClr val="dk2"/>
              </a:buClr>
              <a:buSzPts val="1600"/>
              <a:buChar char="-"/>
            </a:pPr>
            <a:r>
              <a:rPr lang="en" sz="1600">
                <a:solidFill>
                  <a:schemeClr val="dk2"/>
                </a:solidFill>
              </a:rPr>
              <a:t>AI-Driven Decisions: Predicts optimal treatment paths, allowing quicker, data-informed choices.</a:t>
            </a:r>
            <a:endParaRPr sz="1600">
              <a:solidFill>
                <a:schemeClr val="dk2"/>
              </a:solidFill>
            </a:endParaRPr>
          </a:p>
          <a:p>
            <a:pPr indent="-330200" lvl="0" marL="457200" rtl="0" algn="l">
              <a:spcBef>
                <a:spcPts val="1000"/>
              </a:spcBef>
              <a:spcAft>
                <a:spcPts val="0"/>
              </a:spcAft>
              <a:buClr>
                <a:schemeClr val="dk2"/>
              </a:buClr>
              <a:buSzPts val="1600"/>
              <a:buChar char="-"/>
            </a:pPr>
            <a:r>
              <a:rPr lang="en" sz="1600">
                <a:solidFill>
                  <a:schemeClr val="dk2"/>
                </a:solidFill>
              </a:rPr>
              <a:t>Scalable Potential: Adaptable for other cancer types and chronic illnesses.</a:t>
            </a:r>
            <a:endParaRPr sz="1600">
              <a:solidFill>
                <a:schemeClr val="dk2"/>
              </a:solidFill>
            </a:endParaRPr>
          </a:p>
          <a:p>
            <a:pPr indent="-330200" lvl="0" marL="457200" marR="0" rtl="0" algn="l">
              <a:lnSpc>
                <a:spcPct val="125000"/>
              </a:lnSpc>
              <a:spcBef>
                <a:spcPts val="1000"/>
              </a:spcBef>
              <a:spcAft>
                <a:spcPts val="0"/>
              </a:spcAft>
              <a:buClr>
                <a:schemeClr val="dk2"/>
              </a:buClr>
              <a:buSzPts val="1600"/>
              <a:buChar char="-"/>
            </a:pPr>
            <a:r>
              <a:rPr lang="en" sz="1600">
                <a:solidFill>
                  <a:schemeClr val="dk2"/>
                </a:solidFill>
              </a:rPr>
              <a:t>Holistic Integration: When combined clinical, psychosocial, and lifestyle data, has the potential for a fully personalized approach.</a:t>
            </a:r>
            <a:endParaRPr sz="1600">
              <a:solidFill>
                <a:schemeClr val="dk2"/>
              </a:solidFill>
            </a:endParaRPr>
          </a:p>
          <a:p>
            <a:pPr indent="0" lvl="0" marL="0" marR="0" rtl="0" algn="l">
              <a:lnSpc>
                <a:spcPct val="125000"/>
              </a:lnSpc>
              <a:spcBef>
                <a:spcPts val="1000"/>
              </a:spcBef>
              <a:spcAft>
                <a:spcPts val="1000"/>
              </a:spcAft>
              <a:buNone/>
            </a:pPr>
            <a:r>
              <a:t/>
            </a:r>
            <a:endParaRPr sz="16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idx="1" type="body"/>
          </p:nvPr>
        </p:nvSpPr>
        <p:spPr>
          <a:xfrm>
            <a:off x="311700" y="1448400"/>
            <a:ext cx="8424900" cy="2827200"/>
          </a:xfrm>
          <a:prstGeom prst="rect">
            <a:avLst/>
          </a:prstGeom>
        </p:spPr>
        <p:txBody>
          <a:bodyPr anchorCtr="0" anchor="t" bIns="91425" lIns="91425" spcFirstLastPara="1" rIns="91425" wrap="square" tIns="91425">
            <a:noAutofit/>
          </a:bodyPr>
          <a:lstStyle/>
          <a:p>
            <a:pPr indent="-330200" lvl="0" marL="457200" marR="0" rtl="0" algn="l">
              <a:lnSpc>
                <a:spcPct val="125000"/>
              </a:lnSpc>
              <a:spcBef>
                <a:spcPts val="0"/>
              </a:spcBef>
              <a:spcAft>
                <a:spcPts val="0"/>
              </a:spcAft>
              <a:buClr>
                <a:schemeClr val="dk2"/>
              </a:buClr>
              <a:buSzPts val="1600"/>
              <a:buChar char="-"/>
            </a:pPr>
            <a:r>
              <a:rPr lang="en" sz="1600">
                <a:solidFill>
                  <a:schemeClr val="dk2"/>
                </a:solidFill>
              </a:rPr>
              <a:t>Data privacy (sensitive health data)</a:t>
            </a:r>
            <a:endParaRPr sz="1600">
              <a:solidFill>
                <a:schemeClr val="dk2"/>
              </a:solidFill>
            </a:endParaRPr>
          </a:p>
          <a:p>
            <a:pPr indent="-330200" lvl="0" marL="457200" marR="0" rtl="0" algn="l">
              <a:lnSpc>
                <a:spcPct val="125000"/>
              </a:lnSpc>
              <a:spcBef>
                <a:spcPts val="1000"/>
              </a:spcBef>
              <a:spcAft>
                <a:spcPts val="0"/>
              </a:spcAft>
              <a:buClr>
                <a:schemeClr val="dk2"/>
              </a:buClr>
              <a:buSzPts val="1600"/>
              <a:buChar char="-"/>
            </a:pPr>
            <a:r>
              <a:rPr lang="en" sz="1600">
                <a:solidFill>
                  <a:schemeClr val="dk2"/>
                </a:solidFill>
              </a:rPr>
              <a:t>Lack of data on psychological and physical treatment for training data</a:t>
            </a:r>
            <a:endParaRPr sz="1600">
              <a:solidFill>
                <a:schemeClr val="dk2"/>
              </a:solidFill>
            </a:endParaRPr>
          </a:p>
          <a:p>
            <a:pPr indent="-330200" lvl="0" marL="457200" marR="0" rtl="0" algn="l">
              <a:lnSpc>
                <a:spcPct val="125000"/>
              </a:lnSpc>
              <a:spcBef>
                <a:spcPts val="1000"/>
              </a:spcBef>
              <a:spcAft>
                <a:spcPts val="0"/>
              </a:spcAft>
              <a:buClr>
                <a:schemeClr val="dk2"/>
              </a:buClr>
              <a:buSzPts val="1600"/>
              <a:buChar char="-"/>
            </a:pPr>
            <a:r>
              <a:rPr lang="en" sz="1600">
                <a:solidFill>
                  <a:schemeClr val="dk2"/>
                </a:solidFill>
              </a:rPr>
              <a:t>More Research Needed for Long-Term Effects of wellness practices</a:t>
            </a:r>
            <a:endParaRPr sz="1600">
              <a:solidFill>
                <a:schemeClr val="dk2"/>
              </a:solidFill>
            </a:endParaRPr>
          </a:p>
          <a:p>
            <a:pPr indent="-330200" lvl="0" marL="457200" marR="0" rtl="0" algn="l">
              <a:lnSpc>
                <a:spcPct val="125000"/>
              </a:lnSpc>
              <a:spcBef>
                <a:spcPts val="1000"/>
              </a:spcBef>
              <a:spcAft>
                <a:spcPts val="0"/>
              </a:spcAft>
              <a:buClr>
                <a:schemeClr val="dk2"/>
              </a:buClr>
              <a:buSzPts val="1600"/>
              <a:buChar char="-"/>
            </a:pPr>
            <a:r>
              <a:rPr lang="en" sz="1600">
                <a:solidFill>
                  <a:schemeClr val="dk2"/>
                </a:solidFill>
              </a:rPr>
              <a:t>Siloed Research across oncology, nutrition, and mental health</a:t>
            </a:r>
            <a:endParaRPr sz="1600">
              <a:solidFill>
                <a:schemeClr val="dk2"/>
              </a:solidFill>
            </a:endParaRPr>
          </a:p>
          <a:p>
            <a:pPr indent="-330200" lvl="0" marL="457200" marR="0" rtl="0" algn="l">
              <a:lnSpc>
                <a:spcPct val="125000"/>
              </a:lnSpc>
              <a:spcBef>
                <a:spcPts val="1000"/>
              </a:spcBef>
              <a:spcAft>
                <a:spcPts val="1000"/>
              </a:spcAft>
              <a:buClr>
                <a:schemeClr val="dk2"/>
              </a:buClr>
              <a:buSzPts val="1600"/>
              <a:buChar char="-"/>
            </a:pPr>
            <a:r>
              <a:rPr lang="en" sz="1600">
                <a:solidFill>
                  <a:schemeClr val="dk2"/>
                </a:solidFill>
              </a:rPr>
              <a:t>Interpretability and reliability of models → need doctors judgements + feedback to finalize a treatment plan for patients</a:t>
            </a:r>
            <a:endParaRPr sz="1600">
              <a:solidFill>
                <a:schemeClr val="dk2"/>
              </a:solidFill>
            </a:endParaRPr>
          </a:p>
        </p:txBody>
      </p:sp>
      <p:sp>
        <p:nvSpPr>
          <p:cNvPr id="270" name="Google Shape;270;p35"/>
          <p:cNvSpPr txBox="1"/>
          <p:nvPr>
            <p:ph type="title"/>
          </p:nvPr>
        </p:nvSpPr>
        <p:spPr>
          <a:xfrm>
            <a:off x="311700" y="587975"/>
            <a:ext cx="91440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Competitors</a:t>
            </a:r>
            <a:endParaRPr/>
          </a:p>
        </p:txBody>
      </p:sp>
      <p:sp>
        <p:nvSpPr>
          <p:cNvPr id="276" name="Google Shape;276;p36"/>
          <p:cNvSpPr txBox="1"/>
          <p:nvPr>
            <p:ph idx="1" type="body"/>
          </p:nvPr>
        </p:nvSpPr>
        <p:spPr>
          <a:xfrm>
            <a:off x="311700" y="1448400"/>
            <a:ext cx="8125800" cy="224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Example of one company: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Certis Oncology: </a:t>
            </a:r>
            <a:r>
              <a:rPr lang="en" sz="1350">
                <a:solidFill>
                  <a:schemeClr val="dk1"/>
                </a:solidFill>
                <a:latin typeface="Arial"/>
                <a:ea typeface="Arial"/>
                <a:cs typeface="Arial"/>
                <a:sym typeface="Arial"/>
              </a:rPr>
              <a:t>AI/ML platform that identifies complex, gene expression signatures that correlate with drug response</a:t>
            </a:r>
            <a:endParaRPr sz="1350">
              <a:solidFill>
                <a:schemeClr val="dk1"/>
              </a:solidFill>
              <a:latin typeface="Arial"/>
              <a:ea typeface="Arial"/>
              <a:cs typeface="Arial"/>
              <a:sym typeface="Arial"/>
            </a:endParaRPr>
          </a:p>
          <a:p>
            <a:pPr indent="-314325" lvl="0" marL="457200" rtl="0" algn="l">
              <a:spcBef>
                <a:spcPts val="0"/>
              </a:spcBef>
              <a:spcAft>
                <a:spcPts val="0"/>
              </a:spcAft>
              <a:buClr>
                <a:schemeClr val="dk1"/>
              </a:buClr>
              <a:buSzPts val="1350"/>
              <a:buFont typeface="Arial"/>
              <a:buChar char="-"/>
            </a:pPr>
            <a:r>
              <a:rPr lang="en" sz="1350">
                <a:solidFill>
                  <a:schemeClr val="dk1"/>
                </a:solidFill>
                <a:latin typeface="Arial"/>
                <a:ea typeface="Arial"/>
                <a:cs typeface="Arial"/>
                <a:sym typeface="Arial"/>
              </a:rPr>
              <a:t>Other companies </a:t>
            </a:r>
            <a:r>
              <a:rPr lang="en" sz="1350">
                <a:solidFill>
                  <a:schemeClr val="dk1"/>
                </a:solidFill>
                <a:latin typeface="Arial"/>
                <a:ea typeface="Arial"/>
                <a:cs typeface="Arial"/>
                <a:sym typeface="Arial"/>
              </a:rPr>
              <a:t>exist</a:t>
            </a:r>
            <a:r>
              <a:rPr lang="en" sz="1350">
                <a:solidFill>
                  <a:schemeClr val="dk1"/>
                </a:solidFill>
                <a:latin typeface="Arial"/>
                <a:ea typeface="Arial"/>
                <a:cs typeface="Arial"/>
                <a:sym typeface="Arial"/>
              </a:rPr>
              <a:t> that create AI models/tools thatl research the effect of certain drugs in oncology, or predicting results of certain drugs, others that work on a certain treatment drug and </a:t>
            </a:r>
            <a:r>
              <a:rPr lang="en" sz="1350">
                <a:solidFill>
                  <a:schemeClr val="dk1"/>
                </a:solidFill>
                <a:latin typeface="Arial"/>
                <a:ea typeface="Arial"/>
                <a:cs typeface="Arial"/>
                <a:sym typeface="Arial"/>
              </a:rPr>
              <a:t>its</a:t>
            </a:r>
            <a:r>
              <a:rPr lang="en" sz="1350">
                <a:solidFill>
                  <a:schemeClr val="dk1"/>
                </a:solidFill>
                <a:latin typeface="Arial"/>
                <a:ea typeface="Arial"/>
                <a:cs typeface="Arial"/>
                <a:sym typeface="Arial"/>
              </a:rPr>
              <a:t> effectiveness, but not the actual treatment plan. </a:t>
            </a:r>
            <a:endParaRPr sz="1350">
              <a:solidFill>
                <a:schemeClr val="dk1"/>
              </a:solidFill>
              <a:latin typeface="Arial"/>
              <a:ea typeface="Arial"/>
              <a:cs typeface="Arial"/>
              <a:sym typeface="Arial"/>
            </a:endParaRPr>
          </a:p>
          <a:p>
            <a:pPr indent="-314325" lvl="0" marL="457200" rtl="0" algn="l">
              <a:spcBef>
                <a:spcPts val="0"/>
              </a:spcBef>
              <a:spcAft>
                <a:spcPts val="0"/>
              </a:spcAft>
              <a:buClr>
                <a:schemeClr val="dk1"/>
              </a:buClr>
              <a:buSzPts val="1350"/>
              <a:buFont typeface="Arial"/>
              <a:buChar char="-"/>
            </a:pPr>
            <a:r>
              <a:rPr lang="en" sz="1350">
                <a:solidFill>
                  <a:schemeClr val="dk1"/>
                </a:solidFill>
                <a:latin typeface="Arial"/>
                <a:ea typeface="Arial"/>
                <a:cs typeface="Arial"/>
                <a:sym typeface="Arial"/>
              </a:rPr>
              <a:t>Link to other companies in notes</a:t>
            </a:r>
            <a:endParaRPr sz="135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311700" y="587975"/>
            <a:ext cx="46530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should win the prize??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2" name="Google Shape;282;p37"/>
          <p:cNvSpPr txBox="1"/>
          <p:nvPr>
            <p:ph idx="1" type="body"/>
          </p:nvPr>
        </p:nvSpPr>
        <p:spPr>
          <a:xfrm>
            <a:off x="407175" y="2061125"/>
            <a:ext cx="4557600" cy="20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Recommendation system allows for combining </a:t>
            </a:r>
            <a:r>
              <a:rPr b="1" lang="en" sz="1700"/>
              <a:t>all the available cancer profiles</a:t>
            </a:r>
            <a:r>
              <a:rPr lang="en" sz="1700"/>
              <a:t> across the country. </a:t>
            </a:r>
            <a:endParaRPr sz="1700"/>
          </a:p>
          <a:p>
            <a:pPr indent="0" lvl="0" marL="0" rtl="0" algn="l">
              <a:spcBef>
                <a:spcPts val="1000"/>
              </a:spcBef>
              <a:spcAft>
                <a:spcPts val="0"/>
              </a:spcAft>
              <a:buNone/>
            </a:pPr>
            <a:r>
              <a:rPr lang="en" sz="1700"/>
              <a:t>We literally increased the </a:t>
            </a:r>
            <a:r>
              <a:rPr lang="en" sz="1700"/>
              <a:t>efficiency</a:t>
            </a:r>
            <a:r>
              <a:rPr lang="en" sz="1700"/>
              <a:t> of curing cancer, </a:t>
            </a:r>
            <a:r>
              <a:rPr b="1" lang="en" sz="1700"/>
              <a:t>how impressive is that!</a:t>
            </a:r>
            <a:endParaRPr b="1" sz="1700"/>
          </a:p>
          <a:p>
            <a:pPr indent="0" lvl="0" marL="0" rtl="0" algn="l">
              <a:spcBef>
                <a:spcPts val="1000"/>
              </a:spcBef>
              <a:spcAft>
                <a:spcPts val="0"/>
              </a:spcAft>
              <a:buNone/>
            </a:pPr>
            <a:r>
              <a:t/>
            </a:r>
            <a:endParaRPr sz="1700"/>
          </a:p>
          <a:p>
            <a:pPr indent="0" lvl="0" marL="0" rtl="0" algn="l">
              <a:spcBef>
                <a:spcPts val="1000"/>
              </a:spcBef>
              <a:spcAft>
                <a:spcPts val="1000"/>
              </a:spcAft>
              <a:buNone/>
            </a:pPr>
            <a:r>
              <a:t/>
            </a:r>
            <a:endParaRPr sz="1700"/>
          </a:p>
        </p:txBody>
      </p:sp>
      <p:pic>
        <p:nvPicPr>
          <p:cNvPr id="283" name="Google Shape;283;p37"/>
          <p:cNvPicPr preferRelativeResize="0"/>
          <p:nvPr/>
        </p:nvPicPr>
        <p:blipFill>
          <a:blip r:embed="rId3">
            <a:alphaModFix/>
          </a:blip>
          <a:stretch>
            <a:fillRect/>
          </a:stretch>
        </p:blipFill>
        <p:spPr>
          <a:xfrm>
            <a:off x="4964775" y="721688"/>
            <a:ext cx="3883300" cy="3700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&amp; Backgrounds</a:t>
            </a:r>
            <a:endParaRPr/>
          </a:p>
          <a:p>
            <a:pPr indent="0" lvl="0" marL="0" rtl="0" algn="l">
              <a:spcBef>
                <a:spcPts val="0"/>
              </a:spcBef>
              <a:spcAft>
                <a:spcPts val="0"/>
              </a:spcAft>
              <a:buNone/>
            </a:pPr>
            <a:r>
              <a:t/>
            </a:r>
            <a:endParaRPr/>
          </a:p>
        </p:txBody>
      </p:sp>
      <p:sp>
        <p:nvSpPr>
          <p:cNvPr id="289" name="Google Shape;289;p38"/>
          <p:cNvSpPr txBox="1"/>
          <p:nvPr>
            <p:ph idx="1" type="body"/>
          </p:nvPr>
        </p:nvSpPr>
        <p:spPr>
          <a:xfrm>
            <a:off x="407175" y="1908725"/>
            <a:ext cx="8525700" cy="231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solidFill>
                  <a:schemeClr val="dk1"/>
                </a:solidFill>
              </a:rPr>
              <a:t>Brian Mann:</a:t>
            </a:r>
            <a:r>
              <a:rPr lang="en" sz="1400"/>
              <a:t> 8 years + Work ex</a:t>
            </a:r>
            <a:r>
              <a:rPr lang="en" sz="1400"/>
              <a:t>perience</a:t>
            </a:r>
            <a:r>
              <a:rPr lang="en" sz="1400"/>
              <a:t> in Healthcare Analytics,  </a:t>
            </a:r>
            <a:r>
              <a:rPr b="1" lang="en" sz="1400"/>
              <a:t>Education: </a:t>
            </a:r>
            <a:r>
              <a:rPr lang="en" sz="1400"/>
              <a:t>Chemical</a:t>
            </a:r>
            <a:r>
              <a:rPr lang="en" sz="1400"/>
              <a:t> Engineering</a:t>
            </a:r>
            <a:endParaRPr sz="1400"/>
          </a:p>
          <a:p>
            <a:pPr indent="-317500" lvl="0" marL="457200" rtl="0" algn="l">
              <a:spcBef>
                <a:spcPts val="0"/>
              </a:spcBef>
              <a:spcAft>
                <a:spcPts val="0"/>
              </a:spcAft>
              <a:buSzPts val="1400"/>
              <a:buChar char="-"/>
            </a:pPr>
            <a:r>
              <a:rPr b="1" lang="en" sz="1400">
                <a:solidFill>
                  <a:schemeClr val="dk1"/>
                </a:solidFill>
              </a:rPr>
              <a:t>Jayant Dabas</a:t>
            </a:r>
            <a:r>
              <a:rPr lang="en" sz="1400">
                <a:solidFill>
                  <a:schemeClr val="dk1"/>
                </a:solidFill>
              </a:rPr>
              <a:t>:</a:t>
            </a:r>
            <a:r>
              <a:rPr lang="en" sz="1400"/>
              <a:t> 2 years Work </a:t>
            </a:r>
            <a:r>
              <a:rPr lang="en" sz="1400">
                <a:solidFill>
                  <a:schemeClr val="dk2"/>
                </a:solidFill>
              </a:rPr>
              <a:t>experience</a:t>
            </a:r>
            <a:r>
              <a:rPr lang="en" sz="1400"/>
              <a:t> as Software Engineer,  </a:t>
            </a:r>
            <a:r>
              <a:rPr b="1" lang="en" sz="1400"/>
              <a:t>Education:</a:t>
            </a:r>
            <a:r>
              <a:rPr lang="en" sz="1400"/>
              <a:t> Computer Science</a:t>
            </a:r>
            <a:endParaRPr sz="1400"/>
          </a:p>
          <a:p>
            <a:pPr indent="-317500" lvl="0" marL="457200" rtl="0" algn="l">
              <a:spcBef>
                <a:spcPts val="0"/>
              </a:spcBef>
              <a:spcAft>
                <a:spcPts val="0"/>
              </a:spcAft>
              <a:buSzPts val="1400"/>
              <a:buChar char="-"/>
            </a:pPr>
            <a:r>
              <a:rPr b="1" lang="en" sz="1400">
                <a:solidFill>
                  <a:schemeClr val="dk1"/>
                </a:solidFill>
              </a:rPr>
              <a:t>Vy Mai: </a:t>
            </a:r>
            <a:r>
              <a:rPr lang="en" sz="1400"/>
              <a:t>2 years Work </a:t>
            </a:r>
            <a:r>
              <a:rPr lang="en" sz="1400">
                <a:solidFill>
                  <a:schemeClr val="dk2"/>
                </a:solidFill>
              </a:rPr>
              <a:t>experience</a:t>
            </a:r>
            <a:r>
              <a:rPr lang="en" sz="1400"/>
              <a:t> Data Analytics in Insurance (Financial Services), </a:t>
            </a:r>
            <a:r>
              <a:rPr b="1" lang="en" sz="1400"/>
              <a:t>Education: </a:t>
            </a:r>
            <a:r>
              <a:rPr lang="en" sz="1400"/>
              <a:t>Quantitative</a:t>
            </a:r>
            <a:r>
              <a:rPr lang="en" sz="1400"/>
              <a:t> Economics and </a:t>
            </a:r>
            <a:r>
              <a:rPr lang="en" sz="1400"/>
              <a:t>Anthropology</a:t>
            </a:r>
            <a:r>
              <a:rPr lang="en" sz="1400"/>
              <a:t> </a:t>
            </a:r>
            <a:endParaRPr sz="1400"/>
          </a:p>
          <a:p>
            <a:pPr indent="-317500" lvl="0" marL="457200" rtl="0" algn="l">
              <a:spcBef>
                <a:spcPts val="0"/>
              </a:spcBef>
              <a:spcAft>
                <a:spcPts val="0"/>
              </a:spcAft>
              <a:buSzPts val="1400"/>
              <a:buChar char="-"/>
            </a:pPr>
            <a:r>
              <a:rPr b="1" lang="en" sz="1400">
                <a:solidFill>
                  <a:schemeClr val="dk1"/>
                </a:solidFill>
              </a:rPr>
              <a:t>Maitri Patel</a:t>
            </a:r>
            <a:r>
              <a:rPr lang="en" sz="1400"/>
              <a:t>: 2 years work </a:t>
            </a:r>
            <a:r>
              <a:rPr lang="en" sz="1400">
                <a:solidFill>
                  <a:schemeClr val="dk2"/>
                </a:solidFill>
              </a:rPr>
              <a:t>experience</a:t>
            </a:r>
            <a:r>
              <a:rPr lang="en" sz="1400"/>
              <a:t> in Data Analyst, </a:t>
            </a:r>
            <a:r>
              <a:rPr b="1" lang="en" sz="1400"/>
              <a:t>Education: </a:t>
            </a:r>
            <a:r>
              <a:rPr lang="en" sz="1400"/>
              <a:t>Computer Science</a:t>
            </a:r>
            <a:endParaRPr sz="1400"/>
          </a:p>
          <a:p>
            <a:pPr indent="-317500" lvl="0" marL="457200" rtl="0" algn="l">
              <a:spcBef>
                <a:spcPts val="0"/>
              </a:spcBef>
              <a:spcAft>
                <a:spcPts val="0"/>
              </a:spcAft>
              <a:buSzPts val="1400"/>
              <a:buChar char="-"/>
            </a:pPr>
            <a:r>
              <a:rPr b="1" lang="en" sz="1400">
                <a:solidFill>
                  <a:schemeClr val="dk1"/>
                </a:solidFill>
              </a:rPr>
              <a:t>Jovita Gandhi</a:t>
            </a:r>
            <a:r>
              <a:rPr lang="en" sz="1400"/>
              <a:t>: 2 years work </a:t>
            </a:r>
            <a:r>
              <a:rPr lang="en" sz="1400">
                <a:solidFill>
                  <a:schemeClr val="dk2"/>
                </a:solidFill>
              </a:rPr>
              <a:t>experience</a:t>
            </a:r>
            <a:r>
              <a:rPr lang="en" sz="1400"/>
              <a:t> in Finance and Consultancy, </a:t>
            </a:r>
            <a:r>
              <a:rPr b="1" lang="en" sz="1400"/>
              <a:t>Education: </a:t>
            </a:r>
            <a:r>
              <a:rPr lang="en" sz="1400"/>
              <a:t>Economics and Finance</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nvSpPr>
        <p:spPr>
          <a:xfrm>
            <a:off x="311700" y="4802525"/>
            <a:ext cx="8894100" cy="3387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1000"/>
              </a:spcAft>
              <a:buNone/>
            </a:pPr>
            <a:r>
              <a:rPr lang="en" sz="1000">
                <a:solidFill>
                  <a:schemeClr val="dk2"/>
                </a:solidFill>
                <a:latin typeface="Montserrat"/>
                <a:ea typeface="Montserrat"/>
                <a:cs typeface="Montserrat"/>
                <a:sym typeface="Montserrat"/>
              </a:rPr>
              <a:t>Source</a:t>
            </a:r>
            <a:r>
              <a:rPr lang="en" sz="1000">
                <a:solidFill>
                  <a:schemeClr val="dk2"/>
                </a:solidFill>
                <a:latin typeface="Montserrat"/>
                <a:ea typeface="Montserrat"/>
                <a:cs typeface="Montserrat"/>
                <a:sym typeface="Montserrat"/>
              </a:rPr>
              <a:t>: </a:t>
            </a:r>
            <a:r>
              <a:rPr lang="en" sz="1000" u="sng">
                <a:solidFill>
                  <a:schemeClr val="hlink"/>
                </a:solidFill>
                <a:latin typeface="Montserrat"/>
                <a:ea typeface="Montserrat"/>
                <a:cs typeface="Montserrat"/>
                <a:sym typeface="Montserrat"/>
                <a:hlinkClick r:id="rId3"/>
              </a:rPr>
              <a:t>Cancer Facts &amp; Figures 2024, American Cancer Society (ACS), Atlanta, Georgia, 2024.</a:t>
            </a:r>
            <a:endParaRPr sz="1500">
              <a:solidFill>
                <a:schemeClr val="dk1"/>
              </a:solidFill>
              <a:latin typeface="Montserrat"/>
              <a:ea typeface="Montserrat"/>
              <a:cs typeface="Montserrat"/>
              <a:sym typeface="Montserrat"/>
            </a:endParaRPr>
          </a:p>
        </p:txBody>
      </p:sp>
      <p:sp>
        <p:nvSpPr>
          <p:cNvPr id="157" name="Google Shape;157;p21"/>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Problem</a:t>
            </a:r>
            <a:endParaRPr>
              <a:solidFill>
                <a:schemeClr val="dk1"/>
              </a:solidFill>
            </a:endParaRPr>
          </a:p>
        </p:txBody>
      </p:sp>
      <p:sp>
        <p:nvSpPr>
          <p:cNvPr id="158" name="Google Shape;158;p21"/>
          <p:cNvSpPr txBox="1"/>
          <p:nvPr>
            <p:ph idx="1" type="body"/>
          </p:nvPr>
        </p:nvSpPr>
        <p:spPr>
          <a:xfrm>
            <a:off x="311700" y="1161500"/>
            <a:ext cx="7333800" cy="3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Number of people affected by Breast cancer (Annual)</a:t>
            </a:r>
            <a:endParaRPr sz="1700">
              <a:solidFill>
                <a:schemeClr val="dk2"/>
              </a:solidFill>
            </a:endParaRPr>
          </a:p>
          <a:p>
            <a:pPr indent="0" lvl="0" marL="457200" rtl="0" algn="l">
              <a:spcBef>
                <a:spcPts val="1000"/>
              </a:spcBef>
              <a:spcAft>
                <a:spcPts val="0"/>
              </a:spcAft>
              <a:buNone/>
            </a:pPr>
            <a:r>
              <a:t/>
            </a:r>
            <a:endParaRPr>
              <a:solidFill>
                <a:schemeClr val="dk1"/>
              </a:solidFill>
            </a:endParaRPr>
          </a:p>
          <a:p>
            <a:pPr indent="0" lvl="0" marL="457200" rtl="0" algn="l">
              <a:spcBef>
                <a:spcPts val="1000"/>
              </a:spcBef>
              <a:spcAft>
                <a:spcPts val="0"/>
              </a:spcAft>
              <a:buNone/>
            </a:pPr>
            <a:r>
              <a:t/>
            </a:r>
            <a:endParaRPr>
              <a:solidFill>
                <a:schemeClr val="dk1"/>
              </a:solidFill>
            </a:endParaRPr>
          </a:p>
          <a:p>
            <a:pPr indent="0" lvl="0" marL="0" rtl="0" algn="l">
              <a:spcBef>
                <a:spcPts val="1000"/>
              </a:spcBef>
              <a:spcAft>
                <a:spcPts val="1000"/>
              </a:spcAft>
              <a:buNone/>
            </a:pPr>
            <a:r>
              <a:t/>
            </a:r>
            <a:endParaRPr>
              <a:solidFill>
                <a:schemeClr val="dk1"/>
              </a:solidFill>
            </a:endParaRPr>
          </a:p>
        </p:txBody>
      </p:sp>
      <p:pic>
        <p:nvPicPr>
          <p:cNvPr id="159" name="Google Shape;159;p21"/>
          <p:cNvPicPr preferRelativeResize="0"/>
          <p:nvPr/>
        </p:nvPicPr>
        <p:blipFill>
          <a:blip r:embed="rId4">
            <a:alphaModFix/>
          </a:blip>
          <a:stretch>
            <a:fillRect/>
          </a:stretch>
        </p:blipFill>
        <p:spPr>
          <a:xfrm>
            <a:off x="1524700" y="1617825"/>
            <a:ext cx="6003498" cy="2657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2761650" y="2242800"/>
            <a:ext cx="36207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pic>
        <p:nvPicPr>
          <p:cNvPr id="295" name="Google Shape;295;p39"/>
          <p:cNvPicPr preferRelativeResize="0"/>
          <p:nvPr/>
        </p:nvPicPr>
        <p:blipFill>
          <a:blip r:embed="rId3">
            <a:alphaModFix/>
          </a:blip>
          <a:stretch>
            <a:fillRect/>
          </a:stretch>
        </p:blipFill>
        <p:spPr>
          <a:xfrm>
            <a:off x="963850" y="798825"/>
            <a:ext cx="1511650" cy="1511650"/>
          </a:xfrm>
          <a:prstGeom prst="rect">
            <a:avLst/>
          </a:prstGeom>
          <a:noFill/>
          <a:ln>
            <a:noFill/>
          </a:ln>
        </p:spPr>
      </p:pic>
      <p:pic>
        <p:nvPicPr>
          <p:cNvPr id="296" name="Google Shape;296;p39"/>
          <p:cNvPicPr preferRelativeResize="0"/>
          <p:nvPr/>
        </p:nvPicPr>
        <p:blipFill>
          <a:blip r:embed="rId4">
            <a:alphaModFix/>
          </a:blip>
          <a:stretch>
            <a:fillRect/>
          </a:stretch>
        </p:blipFill>
        <p:spPr>
          <a:xfrm>
            <a:off x="6614525" y="3053100"/>
            <a:ext cx="1585550" cy="158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Problem</a:t>
            </a:r>
            <a:endParaRPr>
              <a:solidFill>
                <a:schemeClr val="dk1"/>
              </a:solidFill>
            </a:endParaRPr>
          </a:p>
        </p:txBody>
      </p:sp>
      <p:sp>
        <p:nvSpPr>
          <p:cNvPr id="302" name="Google Shape;302;p40"/>
          <p:cNvSpPr txBox="1"/>
          <p:nvPr>
            <p:ph idx="1" type="body"/>
          </p:nvPr>
        </p:nvSpPr>
        <p:spPr>
          <a:xfrm>
            <a:off x="311700" y="1245875"/>
            <a:ext cx="8520600" cy="364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Treatments that are under researched, but historically have been used in older cultures</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1000"/>
              </a:spcAft>
              <a:buNone/>
            </a:pPr>
            <a:r>
              <a:t/>
            </a:r>
            <a:endParaRPr>
              <a:solidFill>
                <a:schemeClr val="dk1"/>
              </a:solidFill>
            </a:endParaRPr>
          </a:p>
        </p:txBody>
      </p:sp>
      <p:pic>
        <p:nvPicPr>
          <p:cNvPr id="303" name="Google Shape;303;p40"/>
          <p:cNvPicPr preferRelativeResize="0"/>
          <p:nvPr/>
        </p:nvPicPr>
        <p:blipFill>
          <a:blip r:embed="rId3">
            <a:alphaModFix/>
          </a:blip>
          <a:stretch>
            <a:fillRect/>
          </a:stretch>
        </p:blipFill>
        <p:spPr>
          <a:xfrm>
            <a:off x="682124" y="2613000"/>
            <a:ext cx="2280425" cy="1901400"/>
          </a:xfrm>
          <a:prstGeom prst="rect">
            <a:avLst/>
          </a:prstGeom>
          <a:noFill/>
          <a:ln>
            <a:noFill/>
          </a:ln>
        </p:spPr>
      </p:pic>
      <p:pic>
        <p:nvPicPr>
          <p:cNvPr id="304" name="Google Shape;304;p40"/>
          <p:cNvPicPr preferRelativeResize="0"/>
          <p:nvPr/>
        </p:nvPicPr>
        <p:blipFill rotWithShape="1">
          <a:blip r:embed="rId4">
            <a:alphaModFix/>
          </a:blip>
          <a:srcRect b="0" l="23745" r="0" t="0"/>
          <a:stretch/>
        </p:blipFill>
        <p:spPr>
          <a:xfrm>
            <a:off x="3377809" y="2613000"/>
            <a:ext cx="2577567" cy="1901399"/>
          </a:xfrm>
          <a:prstGeom prst="rect">
            <a:avLst/>
          </a:prstGeom>
          <a:noFill/>
          <a:ln>
            <a:noFill/>
          </a:ln>
        </p:spPr>
      </p:pic>
      <p:pic>
        <p:nvPicPr>
          <p:cNvPr id="305" name="Google Shape;305;p40"/>
          <p:cNvPicPr preferRelativeResize="0"/>
          <p:nvPr/>
        </p:nvPicPr>
        <p:blipFill>
          <a:blip r:embed="rId5">
            <a:alphaModFix/>
          </a:blip>
          <a:stretch>
            <a:fillRect/>
          </a:stretch>
        </p:blipFill>
        <p:spPr>
          <a:xfrm>
            <a:off x="6046726" y="2613000"/>
            <a:ext cx="2689876" cy="1901399"/>
          </a:xfrm>
          <a:prstGeom prst="rect">
            <a:avLst/>
          </a:prstGeom>
          <a:noFill/>
          <a:ln>
            <a:noFill/>
          </a:ln>
        </p:spPr>
      </p:pic>
      <p:sp>
        <p:nvSpPr>
          <p:cNvPr id="306" name="Google Shape;306;p40"/>
          <p:cNvSpPr txBox="1"/>
          <p:nvPr/>
        </p:nvSpPr>
        <p:spPr>
          <a:xfrm>
            <a:off x="931875" y="2216800"/>
            <a:ext cx="1771800" cy="35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ontserrat"/>
                <a:ea typeface="Montserrat"/>
                <a:cs typeface="Montserrat"/>
                <a:sym typeface="Montserrat"/>
              </a:rPr>
              <a:t>Ayurveda</a:t>
            </a:r>
            <a:endParaRPr sz="1800">
              <a:solidFill>
                <a:schemeClr val="lt1"/>
              </a:solidFill>
              <a:latin typeface="Montserrat"/>
              <a:ea typeface="Montserrat"/>
              <a:cs typeface="Montserrat"/>
              <a:sym typeface="Montserrat"/>
            </a:endParaRPr>
          </a:p>
        </p:txBody>
      </p:sp>
      <p:sp>
        <p:nvSpPr>
          <p:cNvPr id="307" name="Google Shape;307;p40"/>
          <p:cNvSpPr txBox="1"/>
          <p:nvPr/>
        </p:nvSpPr>
        <p:spPr>
          <a:xfrm>
            <a:off x="3780688" y="2216800"/>
            <a:ext cx="1771800" cy="35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ontserrat"/>
                <a:ea typeface="Montserrat"/>
                <a:cs typeface="Montserrat"/>
                <a:sym typeface="Montserrat"/>
              </a:rPr>
              <a:t>Nutrition</a:t>
            </a:r>
            <a:endParaRPr sz="1800">
              <a:solidFill>
                <a:schemeClr val="lt1"/>
              </a:solidFill>
              <a:latin typeface="Montserrat"/>
              <a:ea typeface="Montserrat"/>
              <a:cs typeface="Montserrat"/>
              <a:sym typeface="Montserrat"/>
            </a:endParaRPr>
          </a:p>
        </p:txBody>
      </p:sp>
      <p:sp>
        <p:nvSpPr>
          <p:cNvPr id="308" name="Google Shape;308;p40"/>
          <p:cNvSpPr txBox="1"/>
          <p:nvPr/>
        </p:nvSpPr>
        <p:spPr>
          <a:xfrm>
            <a:off x="6505763" y="2216800"/>
            <a:ext cx="1771800" cy="35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ontserrat"/>
                <a:ea typeface="Montserrat"/>
                <a:cs typeface="Montserrat"/>
                <a:sym typeface="Montserrat"/>
              </a:rPr>
              <a:t>Yoga</a:t>
            </a:r>
            <a:endParaRPr sz="18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314" name="Google Shape;314;p41"/>
          <p:cNvSpPr txBox="1"/>
          <p:nvPr>
            <p:ph idx="1" type="body"/>
          </p:nvPr>
        </p:nvSpPr>
        <p:spPr>
          <a:xfrm>
            <a:off x="311700" y="1448400"/>
            <a:ext cx="7849800" cy="321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chemeClr val="dk1"/>
                </a:solidFill>
              </a:rPr>
              <a:t>Integrative Oncology Programs: </a:t>
            </a:r>
            <a:endParaRPr b="1" sz="1400">
              <a:solidFill>
                <a:schemeClr val="dk1"/>
              </a:solidFill>
            </a:endParaRPr>
          </a:p>
          <a:p>
            <a:pPr indent="0" lvl="0" marL="0" rtl="0" algn="l">
              <a:spcBef>
                <a:spcPts val="1200"/>
              </a:spcBef>
              <a:spcAft>
                <a:spcPts val="0"/>
              </a:spcAft>
              <a:buNone/>
            </a:pPr>
            <a:r>
              <a:rPr lang="en" sz="1400">
                <a:solidFill>
                  <a:schemeClr val="dk1"/>
                </a:solidFill>
              </a:rPr>
              <a:t>combine conventional cancer treatments with complementary therapies like acupuncture, massage therapy, nutrition counseling, and meditation</a:t>
            </a:r>
            <a:endParaRPr/>
          </a:p>
          <a:p>
            <a:pPr indent="0" lvl="0" marL="0" rtl="0" algn="l">
              <a:spcBef>
                <a:spcPts val="1000"/>
              </a:spcBef>
              <a:spcAft>
                <a:spcPts val="0"/>
              </a:spcAft>
              <a:buNone/>
            </a:pPr>
            <a:r>
              <a:rPr lang="en"/>
              <a:t>- Market: US</a:t>
            </a:r>
            <a:endParaRPr/>
          </a:p>
          <a:p>
            <a:pPr indent="0" lvl="0" marL="0" rtl="0" algn="l">
              <a:spcBef>
                <a:spcPts val="1000"/>
              </a:spcBef>
              <a:spcAft>
                <a:spcPts val="0"/>
              </a:spcAft>
              <a:buNone/>
            </a:pPr>
            <a:r>
              <a:rPr lang="en"/>
              <a:t>- Research done at cancer centers: MD Anderson Cancer Center, Memorial Sloan Kettering Cancer Center, and Cleveland Clinic</a:t>
            </a:r>
            <a:endParaRPr/>
          </a:p>
          <a:p>
            <a:pPr indent="0" lvl="0" marL="0" rtl="0" algn="l">
              <a:spcBef>
                <a:spcPts val="1000"/>
              </a:spcBef>
              <a:spcAft>
                <a:spcPts val="0"/>
              </a:spcAft>
              <a:buNone/>
            </a:pPr>
            <a:r>
              <a:rPr lang="en"/>
              <a:t>- Cancer treatment apps &amp; platforms: HealthJourneys and My Cancer Coach </a:t>
            </a:r>
            <a:endParaRPr b="1" sz="1100">
              <a:solidFill>
                <a:srgbClr val="000000"/>
              </a:solidFill>
              <a:latin typeface="Arial"/>
              <a:ea typeface="Arial"/>
              <a:cs typeface="Arial"/>
              <a:sym typeface="Arial"/>
            </a:endParaRPr>
          </a:p>
          <a:p>
            <a:pPr indent="0" lvl="0" marL="0" rtl="0" algn="l">
              <a:spcBef>
                <a:spcPts val="1200"/>
              </a:spcBef>
              <a:spcAft>
                <a:spcPts val="1000"/>
              </a:spcAft>
              <a:buNone/>
            </a:pPr>
            <a:r>
              <a:t/>
            </a:r>
            <a:endParaRPr b="1" sz="1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endParaRPr/>
          </a:p>
        </p:txBody>
      </p:sp>
      <p:sp>
        <p:nvSpPr>
          <p:cNvPr id="320" name="Google Shape;320;p42"/>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Data detailed Above: </a:t>
            </a:r>
            <a:endParaRPr/>
          </a:p>
          <a:p>
            <a:pPr indent="-342900" lvl="0" marL="457200" rtl="0" algn="l">
              <a:spcBef>
                <a:spcPts val="1000"/>
              </a:spcBef>
              <a:spcAft>
                <a:spcPts val="0"/>
              </a:spcAft>
              <a:buSzPts val="1800"/>
              <a:buChar char="-"/>
            </a:pPr>
            <a:r>
              <a:rPr lang="en"/>
              <a:t>Run data through our </a:t>
            </a:r>
            <a:r>
              <a:rPr lang="en"/>
              <a:t>recommendation</a:t>
            </a:r>
            <a:r>
              <a:rPr lang="en"/>
              <a:t> system </a:t>
            </a:r>
            <a:endParaRPr/>
          </a:p>
          <a:p>
            <a:pPr indent="-342900" lvl="0" marL="457200" rtl="0" algn="l">
              <a:spcBef>
                <a:spcPts val="1000"/>
              </a:spcBef>
              <a:spcAft>
                <a:spcPts val="1000"/>
              </a:spcAft>
              <a:buSzPts val="1800"/>
              <a:buChar char="-"/>
            </a:pPr>
            <a:r>
              <a:rPr lang="en"/>
              <a:t>Classifier like approach, add discriminator (use GANs) if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Sourcing</a:t>
            </a:r>
            <a:endParaRPr/>
          </a:p>
        </p:txBody>
      </p:sp>
      <p:sp>
        <p:nvSpPr>
          <p:cNvPr id="326" name="Google Shape;326;p43"/>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Cancer Data </a:t>
            </a:r>
            <a:endParaRPr/>
          </a:p>
          <a:p>
            <a:pPr indent="0" lvl="0" marL="0" rtl="0" algn="l">
              <a:spcBef>
                <a:spcPts val="1000"/>
              </a:spcBef>
              <a:spcAft>
                <a:spcPts val="0"/>
              </a:spcAft>
              <a:buNone/>
            </a:pPr>
            <a:r>
              <a:rPr lang="en"/>
              <a:t>Nutrition data </a:t>
            </a:r>
            <a:endParaRPr/>
          </a:p>
          <a:p>
            <a:pPr indent="0" lvl="0" marL="0" rtl="0" algn="l">
              <a:spcBef>
                <a:spcPts val="1000"/>
              </a:spcBef>
              <a:spcAft>
                <a:spcPts val="0"/>
              </a:spcAft>
              <a:buNone/>
            </a:pPr>
            <a:r>
              <a:rPr lang="en"/>
              <a:t> “This person needs a protein rich diet three days before Chemo”</a:t>
            </a:r>
            <a:endParaRPr/>
          </a:p>
          <a:p>
            <a:pPr indent="0" lvl="0" marL="0" rtl="0" algn="l">
              <a:spcBef>
                <a:spcPts val="1000"/>
              </a:spcBef>
              <a:spcAft>
                <a:spcPts val="0"/>
              </a:spcAft>
              <a:buNone/>
            </a:pPr>
            <a:r>
              <a:rPr lang="en"/>
              <a:t>Patient data </a:t>
            </a:r>
            <a:endParaRPr/>
          </a:p>
          <a:p>
            <a:pPr indent="0" lvl="0" marL="0" rtl="0" algn="l">
              <a:spcBef>
                <a:spcPts val="1000"/>
              </a:spcBef>
              <a:spcAft>
                <a:spcPts val="1000"/>
              </a:spcAft>
              <a:buNone/>
            </a:pPr>
            <a:r>
              <a:rPr lang="en"/>
              <a:t>Patient history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idx="1" type="body"/>
          </p:nvPr>
        </p:nvSpPr>
        <p:spPr>
          <a:xfrm>
            <a:off x="311700" y="14743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a:solidFill>
                  <a:schemeClr val="dk2"/>
                </a:solidFill>
              </a:rPr>
              <a:t>Cancer knowledge changes rapidly, so much of the historical treatment plans are quickly outdated </a:t>
            </a:r>
            <a:endParaRPr>
              <a:solidFill>
                <a:schemeClr val="dk2"/>
              </a:solidFill>
            </a:endParaRPr>
          </a:p>
          <a:p>
            <a:pPr indent="-342900" lvl="0" marL="457200" rtl="0" algn="l">
              <a:spcBef>
                <a:spcPts val="1000"/>
              </a:spcBef>
              <a:spcAft>
                <a:spcPts val="0"/>
              </a:spcAft>
              <a:buClr>
                <a:schemeClr val="dk2"/>
              </a:buClr>
              <a:buSzPts val="1800"/>
              <a:buChar char="-"/>
            </a:pPr>
            <a:r>
              <a:rPr lang="en">
                <a:solidFill>
                  <a:schemeClr val="dk2"/>
                </a:solidFill>
              </a:rPr>
              <a:t>There are numerous variables so there isn’t much history available for any given patient’s specific </a:t>
            </a:r>
            <a:r>
              <a:rPr lang="en">
                <a:solidFill>
                  <a:schemeClr val="dk2"/>
                </a:solidFill>
              </a:rPr>
              <a:t>circumstance</a:t>
            </a:r>
            <a:endParaRPr>
              <a:solidFill>
                <a:schemeClr val="dk2"/>
              </a:solidFill>
            </a:endParaRPr>
          </a:p>
          <a:p>
            <a:pPr indent="-342900" lvl="0" marL="457200" rtl="0" algn="l">
              <a:spcBef>
                <a:spcPts val="1000"/>
              </a:spcBef>
              <a:spcAft>
                <a:spcPts val="0"/>
              </a:spcAft>
              <a:buClr>
                <a:schemeClr val="dk2"/>
              </a:buClr>
              <a:buSzPts val="1800"/>
              <a:buChar char="-"/>
            </a:pPr>
            <a:r>
              <a:rPr lang="en">
                <a:solidFill>
                  <a:schemeClr val="dk2"/>
                </a:solidFill>
              </a:rPr>
              <a:t>AI give the possibility find the optimal treatment plan despite the limitation in the data</a:t>
            </a:r>
            <a:endParaRPr>
              <a:solidFill>
                <a:schemeClr val="dk2"/>
              </a:solidFill>
            </a:endParaRPr>
          </a:p>
          <a:p>
            <a:pPr indent="0" lvl="0" marL="0" rtl="0" algn="l">
              <a:spcBef>
                <a:spcPts val="1000"/>
              </a:spcBef>
              <a:spcAft>
                <a:spcPts val="0"/>
              </a:spcAft>
              <a:buNone/>
            </a:pPr>
            <a:r>
              <a:t/>
            </a:r>
            <a:endParaRPr>
              <a:solidFill>
                <a:schemeClr val="dk2"/>
              </a:solidFill>
            </a:endParaRPr>
          </a:p>
          <a:p>
            <a:pPr indent="0" lvl="0" marL="0" rtl="0" algn="l">
              <a:spcBef>
                <a:spcPts val="1000"/>
              </a:spcBef>
              <a:spcAft>
                <a:spcPts val="1000"/>
              </a:spcAft>
              <a:buNone/>
            </a:pPr>
            <a:r>
              <a:t/>
            </a:r>
            <a:endParaRPr>
              <a:solidFill>
                <a:schemeClr val="dk2"/>
              </a:solidFill>
            </a:endParaRPr>
          </a:p>
        </p:txBody>
      </p:sp>
      <p:sp>
        <p:nvSpPr>
          <p:cNvPr id="165" name="Google Shape;165;p22"/>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Problem</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idx="1" type="body"/>
          </p:nvPr>
        </p:nvSpPr>
        <p:spPr>
          <a:xfrm>
            <a:off x="311700" y="1321925"/>
            <a:ext cx="8520600" cy="34806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Clr>
                <a:schemeClr val="dk2"/>
              </a:buClr>
              <a:buSzPts val="1800"/>
              <a:buChar char="-"/>
            </a:pPr>
            <a:r>
              <a:rPr lang="en">
                <a:solidFill>
                  <a:schemeClr val="dk2"/>
                </a:solidFill>
              </a:rPr>
              <a:t>Doctors primarily based treatment plans on clinical factors (Genetic profiles, treatment history, X-rays, MRIs, CT, PET scans, etc) </a:t>
            </a:r>
            <a:endParaRPr>
              <a:solidFill>
                <a:schemeClr val="dk2"/>
              </a:solidFill>
              <a:latin typeface="Arial"/>
              <a:ea typeface="Arial"/>
              <a:cs typeface="Arial"/>
              <a:sym typeface="Arial"/>
            </a:endParaRPr>
          </a:p>
          <a:p>
            <a:pPr indent="-342900" lvl="0" marL="457200" rtl="0" algn="l">
              <a:spcBef>
                <a:spcPts val="1000"/>
              </a:spcBef>
              <a:spcAft>
                <a:spcPts val="0"/>
              </a:spcAft>
              <a:buClr>
                <a:schemeClr val="dk2"/>
              </a:buClr>
              <a:buSzPts val="1800"/>
              <a:buChar char="-"/>
            </a:pPr>
            <a:r>
              <a:rPr lang="en">
                <a:solidFill>
                  <a:schemeClr val="dk2"/>
                </a:solidFill>
              </a:rPr>
              <a:t>Lifestyle factors like diet, stress management, and mindfulness are not consistently integrated</a:t>
            </a:r>
            <a:endParaRPr>
              <a:solidFill>
                <a:schemeClr val="dk2"/>
              </a:solidFill>
            </a:endParaRPr>
          </a:p>
          <a:p>
            <a:pPr indent="-342900" lvl="0" marL="457200" rtl="0" algn="l">
              <a:spcBef>
                <a:spcPts val="1000"/>
              </a:spcBef>
              <a:spcAft>
                <a:spcPts val="1000"/>
              </a:spcAft>
              <a:buClr>
                <a:schemeClr val="dk2"/>
              </a:buClr>
              <a:buSzPts val="1800"/>
              <a:buChar char="-"/>
            </a:pPr>
            <a:r>
              <a:rPr lang="en">
                <a:solidFill>
                  <a:schemeClr val="dk2"/>
                </a:solidFill>
              </a:rPr>
              <a:t>There is a lack of clear, standardized guidelines on how non-medical factors influence recovery</a:t>
            </a:r>
            <a:endParaRPr>
              <a:solidFill>
                <a:schemeClr val="dk2"/>
              </a:solidFill>
            </a:endParaRPr>
          </a:p>
        </p:txBody>
      </p:sp>
      <p:sp>
        <p:nvSpPr>
          <p:cNvPr id="171" name="Google Shape;171;p23"/>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Problem</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311700" y="511775"/>
            <a:ext cx="84249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Where MyCareMap Steps In</a:t>
            </a:r>
            <a:endParaRPr>
              <a:solidFill>
                <a:schemeClr val="dk1"/>
              </a:solidFill>
            </a:endParaRPr>
          </a:p>
        </p:txBody>
      </p:sp>
      <p:sp>
        <p:nvSpPr>
          <p:cNvPr id="177" name="Google Shape;177;p24"/>
          <p:cNvSpPr txBox="1"/>
          <p:nvPr>
            <p:ph idx="1" type="body"/>
          </p:nvPr>
        </p:nvSpPr>
        <p:spPr>
          <a:xfrm>
            <a:off x="311700" y="1245875"/>
            <a:ext cx="3510900" cy="430200"/>
          </a:xfrm>
          <a:prstGeom prst="rect">
            <a:avLst/>
          </a:prstGeom>
        </p:spPr>
        <p:txBody>
          <a:bodyPr anchorCtr="0" anchor="t" bIns="91425" lIns="91425" spcFirstLastPara="1" rIns="91425" wrap="square" tIns="91425">
            <a:noAutofit/>
          </a:bodyPr>
          <a:lstStyle/>
          <a:p>
            <a:pPr indent="457200" lvl="0" marL="0" rtl="0" algn="l">
              <a:spcBef>
                <a:spcPts val="0"/>
              </a:spcBef>
              <a:spcAft>
                <a:spcPts val="1000"/>
              </a:spcAft>
              <a:buNone/>
            </a:pPr>
            <a:r>
              <a:rPr lang="en">
                <a:solidFill>
                  <a:schemeClr val="dk2"/>
                </a:solidFill>
              </a:rPr>
              <a:t>Current Treatment Map</a:t>
            </a:r>
            <a:r>
              <a:rPr b="1" lang="en">
                <a:solidFill>
                  <a:schemeClr val="dk2"/>
                </a:solidFill>
              </a:rPr>
              <a:t>					   </a:t>
            </a:r>
            <a:endParaRPr>
              <a:solidFill>
                <a:schemeClr val="dk2"/>
              </a:solidFill>
            </a:endParaRPr>
          </a:p>
        </p:txBody>
      </p:sp>
      <p:sp>
        <p:nvSpPr>
          <p:cNvPr id="178" name="Google Shape;178;p24"/>
          <p:cNvSpPr/>
          <p:nvPr/>
        </p:nvSpPr>
        <p:spPr>
          <a:xfrm>
            <a:off x="1336575" y="1807225"/>
            <a:ext cx="14526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Montserrat"/>
                <a:ea typeface="Montserrat"/>
                <a:cs typeface="Montserrat"/>
                <a:sym typeface="Montserrat"/>
              </a:rPr>
              <a:t>Detection</a:t>
            </a:r>
            <a:endParaRPr sz="1200">
              <a:solidFill>
                <a:schemeClr val="dk2"/>
              </a:solidFill>
              <a:latin typeface="Montserrat"/>
              <a:ea typeface="Montserrat"/>
              <a:cs typeface="Montserrat"/>
              <a:sym typeface="Montserrat"/>
            </a:endParaRPr>
          </a:p>
        </p:txBody>
      </p:sp>
      <p:sp>
        <p:nvSpPr>
          <p:cNvPr id="179" name="Google Shape;179;p24"/>
          <p:cNvSpPr/>
          <p:nvPr/>
        </p:nvSpPr>
        <p:spPr>
          <a:xfrm>
            <a:off x="1336575" y="2558700"/>
            <a:ext cx="14526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Montserrat"/>
                <a:ea typeface="Montserrat"/>
                <a:cs typeface="Montserrat"/>
                <a:sym typeface="Montserrat"/>
              </a:rPr>
              <a:t>Doctor’s Plan</a:t>
            </a:r>
            <a:endParaRPr sz="1200">
              <a:solidFill>
                <a:schemeClr val="dk2"/>
              </a:solidFill>
              <a:latin typeface="Montserrat"/>
              <a:ea typeface="Montserrat"/>
              <a:cs typeface="Montserrat"/>
              <a:sym typeface="Montserrat"/>
            </a:endParaRPr>
          </a:p>
        </p:txBody>
      </p:sp>
      <p:sp>
        <p:nvSpPr>
          <p:cNvPr id="180" name="Google Shape;180;p24"/>
          <p:cNvSpPr/>
          <p:nvPr/>
        </p:nvSpPr>
        <p:spPr>
          <a:xfrm>
            <a:off x="1336575" y="3310200"/>
            <a:ext cx="14526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Montserrat"/>
                <a:ea typeface="Montserrat"/>
                <a:cs typeface="Montserrat"/>
                <a:sym typeface="Montserrat"/>
              </a:rPr>
              <a:t>Trial and Error</a:t>
            </a:r>
            <a:endParaRPr sz="1200">
              <a:solidFill>
                <a:schemeClr val="dk2"/>
              </a:solidFill>
              <a:latin typeface="Montserrat"/>
              <a:ea typeface="Montserrat"/>
              <a:cs typeface="Montserrat"/>
              <a:sym typeface="Montserrat"/>
            </a:endParaRPr>
          </a:p>
        </p:txBody>
      </p:sp>
      <p:sp>
        <p:nvSpPr>
          <p:cNvPr id="181" name="Google Shape;181;p24"/>
          <p:cNvSpPr/>
          <p:nvPr/>
        </p:nvSpPr>
        <p:spPr>
          <a:xfrm>
            <a:off x="1336650" y="4061675"/>
            <a:ext cx="14526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Montserrat"/>
                <a:ea typeface="Montserrat"/>
                <a:cs typeface="Montserrat"/>
                <a:sym typeface="Montserrat"/>
              </a:rPr>
              <a:t>Recovery/Treat-ment result</a:t>
            </a:r>
            <a:endParaRPr sz="1200">
              <a:solidFill>
                <a:schemeClr val="dk2"/>
              </a:solidFill>
              <a:latin typeface="Montserrat"/>
              <a:ea typeface="Montserrat"/>
              <a:cs typeface="Montserrat"/>
              <a:sym typeface="Montserrat"/>
            </a:endParaRPr>
          </a:p>
        </p:txBody>
      </p:sp>
      <p:sp>
        <p:nvSpPr>
          <p:cNvPr id="182" name="Google Shape;182;p24"/>
          <p:cNvSpPr/>
          <p:nvPr/>
        </p:nvSpPr>
        <p:spPr>
          <a:xfrm>
            <a:off x="6108600" y="1834950"/>
            <a:ext cx="14526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Detection</a:t>
            </a:r>
            <a:endParaRPr sz="1200">
              <a:solidFill>
                <a:schemeClr val="dk1"/>
              </a:solidFill>
              <a:latin typeface="Montserrat"/>
              <a:ea typeface="Montserrat"/>
              <a:cs typeface="Montserrat"/>
              <a:sym typeface="Montserrat"/>
            </a:endParaRPr>
          </a:p>
        </p:txBody>
      </p:sp>
      <p:sp>
        <p:nvSpPr>
          <p:cNvPr id="183" name="Google Shape;183;p24"/>
          <p:cNvSpPr/>
          <p:nvPr/>
        </p:nvSpPr>
        <p:spPr>
          <a:xfrm>
            <a:off x="6108600" y="2586424"/>
            <a:ext cx="1452600" cy="517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AI powdered </a:t>
            </a:r>
            <a:r>
              <a:rPr b="1" lang="en" sz="1100">
                <a:solidFill>
                  <a:schemeClr val="lt1"/>
                </a:solidFill>
                <a:latin typeface="Montserrat"/>
                <a:ea typeface="Montserrat"/>
                <a:cs typeface="Montserrat"/>
                <a:sym typeface="Montserrat"/>
              </a:rPr>
              <a:t>Doctor’s Plan</a:t>
            </a:r>
            <a:endParaRPr b="1" sz="1100">
              <a:solidFill>
                <a:schemeClr val="lt1"/>
              </a:solidFill>
              <a:latin typeface="Montserrat"/>
              <a:ea typeface="Montserrat"/>
              <a:cs typeface="Montserrat"/>
              <a:sym typeface="Montserrat"/>
            </a:endParaRPr>
          </a:p>
        </p:txBody>
      </p:sp>
      <p:sp>
        <p:nvSpPr>
          <p:cNvPr id="184" name="Google Shape;184;p24"/>
          <p:cNvSpPr/>
          <p:nvPr/>
        </p:nvSpPr>
        <p:spPr>
          <a:xfrm>
            <a:off x="6108600" y="3337925"/>
            <a:ext cx="1452600" cy="517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Quicker Changes in Treatment</a:t>
            </a:r>
            <a:endParaRPr b="1" sz="1100">
              <a:solidFill>
                <a:schemeClr val="lt1"/>
              </a:solidFill>
              <a:latin typeface="Montserrat"/>
              <a:ea typeface="Montserrat"/>
              <a:cs typeface="Montserrat"/>
              <a:sym typeface="Montserrat"/>
            </a:endParaRPr>
          </a:p>
        </p:txBody>
      </p:sp>
      <p:sp>
        <p:nvSpPr>
          <p:cNvPr id="185" name="Google Shape;185;p24"/>
          <p:cNvSpPr/>
          <p:nvPr/>
        </p:nvSpPr>
        <p:spPr>
          <a:xfrm>
            <a:off x="6108600" y="4089400"/>
            <a:ext cx="14526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Recovery/Treatment result</a:t>
            </a:r>
            <a:endParaRPr sz="1200">
              <a:solidFill>
                <a:schemeClr val="dk1"/>
              </a:solidFill>
              <a:latin typeface="Montserrat"/>
              <a:ea typeface="Montserrat"/>
              <a:cs typeface="Montserrat"/>
              <a:sym typeface="Montserrat"/>
            </a:endParaRPr>
          </a:p>
        </p:txBody>
      </p:sp>
      <p:sp>
        <p:nvSpPr>
          <p:cNvPr id="186" name="Google Shape;186;p24"/>
          <p:cNvSpPr txBox="1"/>
          <p:nvPr>
            <p:ph idx="1" type="body"/>
          </p:nvPr>
        </p:nvSpPr>
        <p:spPr>
          <a:xfrm>
            <a:off x="5452650" y="1245875"/>
            <a:ext cx="2988300" cy="586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solidFill>
                  <a:schemeClr val="dk1"/>
                </a:solidFill>
              </a:rPr>
              <a:t>New Treatment Map</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t>
            </a:r>
            <a:r>
              <a:rPr lang="en"/>
              <a:t> idea</a:t>
            </a:r>
            <a:endParaRPr/>
          </a:p>
        </p:txBody>
      </p:sp>
      <p:sp>
        <p:nvSpPr>
          <p:cNvPr id="192" name="Google Shape;192;p25"/>
          <p:cNvSpPr txBox="1"/>
          <p:nvPr>
            <p:ph idx="1" type="body"/>
          </p:nvPr>
        </p:nvSpPr>
        <p:spPr>
          <a:xfrm>
            <a:off x="311700" y="1448400"/>
            <a:ext cx="8618400" cy="22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Holistic approach</a:t>
            </a:r>
            <a:endParaRPr/>
          </a:p>
          <a:p>
            <a:pPr indent="0" lvl="0" marL="0" rtl="0" algn="l">
              <a:spcBef>
                <a:spcPts val="1000"/>
              </a:spcBef>
              <a:spcAft>
                <a:spcPts val="1000"/>
              </a:spcAft>
              <a:buNone/>
            </a:pPr>
            <a:r>
              <a:rPr lang="en" sz="1600">
                <a:solidFill>
                  <a:schemeClr val="dk2"/>
                </a:solidFill>
              </a:rPr>
              <a:t>→</a:t>
            </a:r>
            <a:r>
              <a:rPr lang="en" sz="1600">
                <a:solidFill>
                  <a:schemeClr val="dk2"/>
                </a:solidFill>
              </a:rPr>
              <a:t>Integrate both </a:t>
            </a:r>
            <a:r>
              <a:rPr b="1" lang="en" sz="1600">
                <a:solidFill>
                  <a:schemeClr val="dk2"/>
                </a:solidFill>
              </a:rPr>
              <a:t>clinical data</a:t>
            </a:r>
            <a:r>
              <a:rPr lang="en" sz="1600">
                <a:solidFill>
                  <a:schemeClr val="dk2"/>
                </a:solidFill>
              </a:rPr>
              <a:t> (e.g., genetic profiles, treatment history, etc.), and </a:t>
            </a:r>
            <a:r>
              <a:rPr b="1" lang="en" sz="1600">
                <a:solidFill>
                  <a:schemeClr val="dk2"/>
                </a:solidFill>
              </a:rPr>
              <a:t>psychosocial and physical profiles</a:t>
            </a:r>
            <a:r>
              <a:rPr lang="en" sz="1600">
                <a:solidFill>
                  <a:schemeClr val="dk2"/>
                </a:solidFill>
              </a:rPr>
              <a:t> (patient preferences, mental health, and emotional support needs) → provide </a:t>
            </a:r>
            <a:r>
              <a:rPr b="1" lang="en" sz="1600">
                <a:solidFill>
                  <a:schemeClr val="dk2"/>
                </a:solidFill>
              </a:rPr>
              <a:t>customized treatment and wellness plans.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Framework</a:t>
            </a:r>
            <a:endParaRPr/>
          </a:p>
        </p:txBody>
      </p:sp>
      <p:sp>
        <p:nvSpPr>
          <p:cNvPr id="198" name="Google Shape;198;p26"/>
          <p:cNvSpPr txBox="1"/>
          <p:nvPr>
            <p:ph idx="1" type="body"/>
          </p:nvPr>
        </p:nvSpPr>
        <p:spPr>
          <a:xfrm>
            <a:off x="1787550" y="1448400"/>
            <a:ext cx="7142700" cy="27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Clinical data</a:t>
            </a:r>
            <a:r>
              <a:rPr lang="en">
                <a:solidFill>
                  <a:schemeClr val="dk2"/>
                </a:solidFill>
              </a:rPr>
              <a:t>: s</a:t>
            </a:r>
            <a:r>
              <a:rPr lang="en">
                <a:solidFill>
                  <a:schemeClr val="dk2"/>
                </a:solidFill>
              </a:rPr>
              <a:t>tage of cancer, area, location + </a:t>
            </a:r>
            <a:r>
              <a:rPr b="1" lang="en">
                <a:solidFill>
                  <a:schemeClr val="dk2"/>
                </a:solidFill>
              </a:rPr>
              <a:t>Psychological &amp; physical data</a:t>
            </a:r>
            <a:endParaRPr b="1">
              <a:solidFill>
                <a:schemeClr val="dk2"/>
              </a:solidFill>
            </a:endParaRPr>
          </a:p>
          <a:p>
            <a:pPr indent="0" lvl="0" marL="0" rtl="0" algn="l">
              <a:spcBef>
                <a:spcPts val="1000"/>
              </a:spcBef>
              <a:spcAft>
                <a:spcPts val="0"/>
              </a:spcAft>
              <a:buNone/>
            </a:pPr>
            <a:r>
              <a:rPr b="1" lang="en"/>
              <a:t>Process:</a:t>
            </a:r>
            <a:r>
              <a:rPr lang="en"/>
              <a:t> Random Forest Classifier that classifies the patient to a basic treatment plan, by </a:t>
            </a:r>
            <a:r>
              <a:rPr lang="en">
                <a:solidFill>
                  <a:schemeClr val="dk2"/>
                </a:solidFill>
              </a:rPr>
              <a:t>going</a:t>
            </a:r>
            <a:r>
              <a:rPr lang="en">
                <a:solidFill>
                  <a:schemeClr val="dk2"/>
                </a:solidFill>
              </a:rPr>
              <a:t> through the different branches of chemo, surgery and respective treatment effectiveness. </a:t>
            </a:r>
            <a:endParaRPr>
              <a:solidFill>
                <a:schemeClr val="dk2"/>
              </a:solidFill>
            </a:endParaRPr>
          </a:p>
          <a:p>
            <a:pPr indent="0" lvl="0" marL="0" rtl="0" algn="l">
              <a:spcBef>
                <a:spcPts val="1000"/>
              </a:spcBef>
              <a:spcAft>
                <a:spcPts val="0"/>
              </a:spcAft>
              <a:buNone/>
            </a:pPr>
            <a:r>
              <a:rPr lang="en"/>
              <a:t>For the doctor:</a:t>
            </a:r>
            <a:r>
              <a:rPr lang="en"/>
              <a:t> </a:t>
            </a:r>
            <a:r>
              <a:rPr b="1" lang="en"/>
              <a:t>A </a:t>
            </a:r>
            <a:r>
              <a:rPr b="1" lang="en"/>
              <a:t>holistic</a:t>
            </a:r>
            <a:r>
              <a:rPr b="1" lang="en"/>
              <a:t> treatment plan</a:t>
            </a:r>
            <a:endParaRPr b="1"/>
          </a:p>
          <a:p>
            <a:pPr indent="0" lvl="0" marL="0" rtl="0" algn="l">
              <a:spcBef>
                <a:spcPts val="1000"/>
              </a:spcBef>
              <a:spcAft>
                <a:spcPts val="1000"/>
              </a:spcAft>
              <a:buNone/>
            </a:pPr>
            <a:r>
              <a:t/>
            </a:r>
            <a:endParaRPr/>
          </a:p>
        </p:txBody>
      </p:sp>
      <p:sp>
        <p:nvSpPr>
          <p:cNvPr id="199" name="Google Shape;199;p26"/>
          <p:cNvSpPr/>
          <p:nvPr/>
        </p:nvSpPr>
        <p:spPr>
          <a:xfrm>
            <a:off x="641675" y="1448400"/>
            <a:ext cx="912900" cy="49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Input</a:t>
            </a:r>
            <a:endParaRPr>
              <a:latin typeface="Montserrat"/>
              <a:ea typeface="Montserrat"/>
              <a:cs typeface="Montserrat"/>
              <a:sym typeface="Montserrat"/>
            </a:endParaRPr>
          </a:p>
        </p:txBody>
      </p:sp>
      <p:sp>
        <p:nvSpPr>
          <p:cNvPr id="200" name="Google Shape;200;p26"/>
          <p:cNvSpPr/>
          <p:nvPr/>
        </p:nvSpPr>
        <p:spPr>
          <a:xfrm>
            <a:off x="601775" y="2628450"/>
            <a:ext cx="992700" cy="49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Models</a:t>
            </a:r>
            <a:endParaRPr>
              <a:latin typeface="Montserrat"/>
              <a:ea typeface="Montserrat"/>
              <a:cs typeface="Montserrat"/>
              <a:sym typeface="Montserrat"/>
            </a:endParaRPr>
          </a:p>
        </p:txBody>
      </p:sp>
      <p:sp>
        <p:nvSpPr>
          <p:cNvPr id="201" name="Google Shape;201;p26"/>
          <p:cNvSpPr/>
          <p:nvPr/>
        </p:nvSpPr>
        <p:spPr>
          <a:xfrm>
            <a:off x="641675" y="3658975"/>
            <a:ext cx="912900" cy="49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Output</a:t>
            </a:r>
            <a:endParaRPr>
              <a:latin typeface="Montserrat"/>
              <a:ea typeface="Montserrat"/>
              <a:cs typeface="Montserrat"/>
              <a:sym typeface="Montserrat"/>
            </a:endParaRPr>
          </a:p>
        </p:txBody>
      </p:sp>
      <p:cxnSp>
        <p:nvCxnSpPr>
          <p:cNvPr id="202" name="Google Shape;202;p26"/>
          <p:cNvCxnSpPr>
            <a:stCxn id="199" idx="2"/>
            <a:endCxn id="200" idx="0"/>
          </p:cNvCxnSpPr>
          <p:nvPr/>
        </p:nvCxnSpPr>
        <p:spPr>
          <a:xfrm>
            <a:off x="1098125" y="1944600"/>
            <a:ext cx="0" cy="6840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6"/>
          <p:cNvCxnSpPr>
            <a:stCxn id="200" idx="2"/>
            <a:endCxn id="201" idx="0"/>
          </p:cNvCxnSpPr>
          <p:nvPr/>
        </p:nvCxnSpPr>
        <p:spPr>
          <a:xfrm>
            <a:off x="1098125" y="3124650"/>
            <a:ext cx="0" cy="534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type="title"/>
          </p:nvPr>
        </p:nvSpPr>
        <p:spPr>
          <a:xfrm>
            <a:off x="311700" y="4355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 Data</a:t>
            </a:r>
            <a:endParaRPr/>
          </a:p>
        </p:txBody>
      </p:sp>
      <p:pic>
        <p:nvPicPr>
          <p:cNvPr id="209" name="Google Shape;209;p27"/>
          <p:cNvPicPr preferRelativeResize="0"/>
          <p:nvPr/>
        </p:nvPicPr>
        <p:blipFill rotWithShape="1">
          <a:blip r:embed="rId3">
            <a:alphaModFix/>
          </a:blip>
          <a:srcRect b="0" l="0" r="0" t="51751"/>
          <a:stretch/>
        </p:blipFill>
        <p:spPr>
          <a:xfrm>
            <a:off x="4077275" y="1187850"/>
            <a:ext cx="3468277" cy="3279252"/>
          </a:xfrm>
          <a:prstGeom prst="rect">
            <a:avLst/>
          </a:prstGeom>
          <a:noFill/>
          <a:ln>
            <a:noFill/>
          </a:ln>
        </p:spPr>
      </p:pic>
      <p:pic>
        <p:nvPicPr>
          <p:cNvPr id="210" name="Google Shape;210;p27"/>
          <p:cNvPicPr preferRelativeResize="0"/>
          <p:nvPr/>
        </p:nvPicPr>
        <p:blipFill rotWithShape="1">
          <a:blip r:embed="rId3">
            <a:alphaModFix/>
          </a:blip>
          <a:srcRect b="47379" l="0" r="0" t="0"/>
          <a:stretch/>
        </p:blipFill>
        <p:spPr>
          <a:xfrm>
            <a:off x="691800" y="1187855"/>
            <a:ext cx="3180126" cy="3279252"/>
          </a:xfrm>
          <a:prstGeom prst="rect">
            <a:avLst/>
          </a:prstGeom>
          <a:noFill/>
          <a:ln>
            <a:noFill/>
          </a:ln>
        </p:spPr>
      </p:pic>
      <p:sp>
        <p:nvSpPr>
          <p:cNvPr id="211" name="Google Shape;211;p27"/>
          <p:cNvSpPr txBox="1"/>
          <p:nvPr/>
        </p:nvSpPr>
        <p:spPr>
          <a:xfrm>
            <a:off x="7927200" y="4163900"/>
            <a:ext cx="1466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6"/>
                </a:solidFill>
                <a:latin typeface="Montserrat"/>
                <a:ea typeface="Montserrat"/>
                <a:cs typeface="Montserrat"/>
                <a:sym typeface="Montserrat"/>
              </a:rPr>
              <a:t>treatment</a:t>
            </a:r>
            <a:endParaRPr b="1" sz="1500">
              <a:solidFill>
                <a:schemeClr val="accent6"/>
              </a:solidFill>
              <a:latin typeface="Montserrat"/>
              <a:ea typeface="Montserrat"/>
              <a:cs typeface="Montserrat"/>
              <a:sym typeface="Montserrat"/>
            </a:endParaRPr>
          </a:p>
        </p:txBody>
      </p:sp>
      <p:cxnSp>
        <p:nvCxnSpPr>
          <p:cNvPr id="212" name="Google Shape;212;p27"/>
          <p:cNvCxnSpPr/>
          <p:nvPr/>
        </p:nvCxnSpPr>
        <p:spPr>
          <a:xfrm rot="10800000">
            <a:off x="7623900" y="4371650"/>
            <a:ext cx="347700" cy="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p27"/>
          <p:cNvSpPr txBox="1"/>
          <p:nvPr/>
        </p:nvSpPr>
        <p:spPr>
          <a:xfrm>
            <a:off x="327900" y="4790075"/>
            <a:ext cx="741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Source: </a:t>
            </a:r>
            <a:r>
              <a:rPr lang="en" sz="1000" u="sng">
                <a:solidFill>
                  <a:schemeClr val="hlink"/>
                </a:solidFill>
                <a:latin typeface="Montserrat"/>
                <a:ea typeface="Montserrat"/>
                <a:cs typeface="Montserrat"/>
                <a:sym typeface="Montserrat"/>
                <a:hlinkClick r:id="rId4"/>
              </a:rPr>
              <a:t>https://www.kaggle.com/datasets/rishidamarla/cancer-patients-data</a:t>
            </a:r>
            <a:r>
              <a:rPr lang="en" sz="1000">
                <a:latin typeface="Montserrat"/>
                <a:ea typeface="Montserrat"/>
                <a:cs typeface="Montserrat"/>
                <a:sym typeface="Montserrat"/>
              </a:rPr>
              <a:t> </a:t>
            </a:r>
            <a:endParaRPr sz="6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Class Bias</a:t>
            </a:r>
            <a:endParaRPr/>
          </a:p>
        </p:txBody>
      </p:sp>
      <p:sp>
        <p:nvSpPr>
          <p:cNvPr id="219" name="Google Shape;219;p28">
            <a:hlinkClick r:id="rId3"/>
          </p:cNvPr>
          <p:cNvSpPr txBox="1"/>
          <p:nvPr/>
        </p:nvSpPr>
        <p:spPr>
          <a:xfrm>
            <a:off x="311700" y="4802525"/>
            <a:ext cx="11058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Montserrat"/>
                <a:ea typeface="Montserrat"/>
                <a:cs typeface="Montserrat"/>
                <a:sym typeface="Montserrat"/>
                <a:hlinkClick r:id="rId4"/>
              </a:rPr>
              <a:t>Notebook link</a:t>
            </a:r>
            <a:endParaRPr sz="1000">
              <a:solidFill>
                <a:srgbClr val="333333"/>
              </a:solidFill>
              <a:latin typeface="Montserrat"/>
              <a:ea typeface="Montserrat"/>
              <a:cs typeface="Montserrat"/>
              <a:sym typeface="Montserrat"/>
            </a:endParaRPr>
          </a:p>
        </p:txBody>
      </p:sp>
      <p:pic>
        <p:nvPicPr>
          <p:cNvPr id="220" name="Google Shape;220;p28"/>
          <p:cNvPicPr preferRelativeResize="0"/>
          <p:nvPr/>
        </p:nvPicPr>
        <p:blipFill>
          <a:blip r:embed="rId5">
            <a:alphaModFix/>
          </a:blip>
          <a:stretch>
            <a:fillRect/>
          </a:stretch>
        </p:blipFill>
        <p:spPr>
          <a:xfrm>
            <a:off x="1569900" y="1398275"/>
            <a:ext cx="6579359" cy="35928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YU Elegant">
  <a:themeElements>
    <a:clrScheme name="Simple Light">
      <a:dk1>
        <a:srgbClr val="57068C"/>
      </a:dk1>
      <a:lt1>
        <a:srgbClr val="FFFFFF"/>
      </a:lt1>
      <a:dk2>
        <a:srgbClr val="333333"/>
      </a:dk2>
      <a:lt2>
        <a:srgbClr val="E3DFE9"/>
      </a:lt2>
      <a:accent1>
        <a:srgbClr val="9A6ABA"/>
      </a:accent1>
      <a:accent2>
        <a:srgbClr val="330662"/>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